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8" r:id="rId3"/>
    <p:sldId id="257" r:id="rId4"/>
    <p:sldId id="265" r:id="rId5"/>
    <p:sldId id="267" r:id="rId6"/>
    <p:sldId id="260" r:id="rId7"/>
    <p:sldId id="268" r:id="rId8"/>
    <p:sldId id="269" r:id="rId9"/>
    <p:sldId id="270" r:id="rId10"/>
    <p:sldId id="271" r:id="rId11"/>
    <p:sldId id="263" r:id="rId12"/>
  </p:sldIdLst>
  <p:sldSz cx="12192000" cy="6858000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Lexend" panose="020B0604020202020204" charset="0"/>
      <p:regular r:id="rId18"/>
      <p:bold r:id="rId19"/>
    </p:embeddedFont>
    <p:embeddedFont>
      <p:font typeface="Lexend Deca" panose="020B0604020202020204" charset="0"/>
      <p:regular r:id="rId20"/>
      <p:bold r:id="rId21"/>
    </p:embeddedFont>
    <p:embeddedFont>
      <p:font typeface="Oswald" panose="00000500000000000000" pitchFamily="2" charset="0"/>
      <p:regular r:id="rId22"/>
      <p:bold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6973">
          <p15:clr>
            <a:srgbClr val="747775"/>
          </p15:clr>
        </p15:guide>
        <p15:guide id="2" pos="629">
          <p15:clr>
            <a:srgbClr val="747775"/>
          </p15:clr>
        </p15:guide>
        <p15:guide id="3" orient="horz" pos="227">
          <p15:clr>
            <a:srgbClr val="747775"/>
          </p15:clr>
        </p15:guide>
        <p15:guide id="4" orient="horz" pos="1193">
          <p15:clr>
            <a:srgbClr val="747775"/>
          </p15:clr>
        </p15:guide>
        <p15:guide id="5" orient="horz" pos="1701">
          <p15:clr>
            <a:srgbClr val="747775"/>
          </p15:clr>
        </p15:guide>
        <p15:guide id="6" pos="3798">
          <p15:clr>
            <a:srgbClr val="747775"/>
          </p15:clr>
        </p15:guide>
        <p15:guide id="7" orient="horz" pos="1984">
          <p15:clr>
            <a:srgbClr val="747775"/>
          </p15:clr>
        </p15:guide>
        <p15:guide id="8" orient="horz" pos="3402">
          <p15:clr>
            <a:srgbClr val="747775"/>
          </p15:clr>
        </p15:guide>
        <p15:guide id="9" orient="horz" pos="4093">
          <p15:clr>
            <a:srgbClr val="747775"/>
          </p15:clr>
        </p15:guide>
        <p15:guide id="10" pos="7449">
          <p15:clr>
            <a:srgbClr val="747775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4" roundtripDataSignature="AMtx7mhnVby9McBMUP+Qbwe7OSLGOTl8M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3A186C5-BFAA-4497-8008-CACF4F4B3D11}">
  <a:tblStyle styleId="{A3A186C5-BFAA-4497-8008-CACF4F4B3D11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>
        <p:guide pos="6973"/>
        <p:guide pos="629"/>
        <p:guide orient="horz" pos="227"/>
        <p:guide orient="horz" pos="1193"/>
        <p:guide orient="horz" pos="1701"/>
        <p:guide pos="3798"/>
        <p:guide orient="horz" pos="1984"/>
        <p:guide orient="horz" pos="3402"/>
        <p:guide orient="horz" pos="4093"/>
        <p:guide pos="744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2" name="Google Shape;8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1f2c0665e5f_0_2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3" name="Google Shape;123;g1f2c0665e5f_0_2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138340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4" name="Google Shape;144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1f2c0665e5f_0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5" name="Google Shape;95;g1f2c0665e5f_0_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7" name="Google Shape;8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7" name="Google Shape;8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967704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1f2c0665e5f_0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5" name="Google Shape;95;g1f2c0665e5f_0_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005470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1f2c0665e5f_0_2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3" name="Google Shape;123;g1f2c0665e5f_0_2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1f2c0665e5f_0_2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3" name="Google Shape;123;g1f2c0665e5f_0_2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173847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1f2c0665e5f_0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5" name="Google Shape;95;g1f2c0665e5f_0_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127829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1f2c0665e5f_0_2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3" name="Google Shape;123;g1f2c0665e5f_0_2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048202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0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0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5" name="Google Shape;15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6" name="Google Shape;16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O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9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2" name="Google Shape;72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3" name="Google Shape;73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O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0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0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8" name="Google Shape;78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9" name="Google Shape;79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O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1" name="Google Shape;21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2" name="Google Shape;22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O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2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2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7" name="Google Shape;27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8" name="Google Shape;28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O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3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4" name="Google Shape;34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5" name="Google Shape;35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O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4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4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14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4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14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3" name="Google Shape;43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4" name="Google Shape;44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O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8" name="Google Shape;48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9" name="Google Shape;49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O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2" name="Google Shape;52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3" name="Google Shape;53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O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7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7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9" name="Google Shape;59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0" name="Google Shape;60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O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8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8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6" name="Google Shape;66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7" name="Google Shape;67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O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9" name="Google Shape;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0" name="Google Shape;1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O"/>
              <a:t>‹Nº›</a:t>
            </a:fld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user/FundAlzate" TargetMode="External"/><Relationship Id="rId13" Type="http://schemas.openxmlformats.org/officeDocument/2006/relationships/image" Target="../media/image10.png"/><Relationship Id="rId3" Type="http://schemas.openxmlformats.org/officeDocument/2006/relationships/image" Target="../media/image3.jpg"/><Relationship Id="rId7" Type="http://schemas.openxmlformats.org/officeDocument/2006/relationships/hyperlink" Target="https://twitter.com/FugaBogota" TargetMode="External"/><Relationship Id="rId12" Type="http://schemas.microsoft.com/office/2007/relationships/hdphoto" Target="../media/hdphoto5.wdp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facebook.com/FugaBog" TargetMode="External"/><Relationship Id="rId11" Type="http://schemas.openxmlformats.org/officeDocument/2006/relationships/image" Target="../media/image9.png"/><Relationship Id="rId5" Type="http://schemas.openxmlformats.org/officeDocument/2006/relationships/hyperlink" Target="https://www.instagram.com/fundaciongilbertoalzate/" TargetMode="External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4" Type="http://schemas.openxmlformats.org/officeDocument/2006/relationships/hyperlink" Target="https://bogota.gov.co/sdqs/" TargetMode="External"/><Relationship Id="rId9" Type="http://schemas.openxmlformats.org/officeDocument/2006/relationships/image" Target="../media/image8.png"/><Relationship Id="rId1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microsoft.com/office/2007/relationships/hdphoto" Target="../media/hdphoto3.wdp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"/>
          <p:cNvSpPr txBox="1"/>
          <p:nvPr/>
        </p:nvSpPr>
        <p:spPr>
          <a:xfrm>
            <a:off x="2576838" y="4255775"/>
            <a:ext cx="6906300" cy="59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CO" sz="2300" b="0" i="0" u="none" strike="noStrike" cap="none" dirty="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rPr>
              <a:t>Fecha</a:t>
            </a:r>
            <a:r>
              <a:rPr lang="es-MX" sz="2300" b="0" i="0" u="none" strike="noStrike" cap="none" dirty="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rPr>
              <a:t>: 21 de noviembre 2024</a:t>
            </a:r>
            <a:endParaRPr sz="2300" b="0" i="0" u="none" strike="noStrike" cap="none" dirty="0">
              <a:solidFill>
                <a:schemeClr val="lt1"/>
              </a:solidFill>
              <a:latin typeface="Lexend Deca"/>
              <a:ea typeface="Lexend Deca"/>
              <a:cs typeface="Lexend Deca"/>
              <a:sym typeface="Lexend Dec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300" b="0" i="0" u="none" strike="noStrike" cap="none" dirty="0">
              <a:solidFill>
                <a:schemeClr val="lt1"/>
              </a:solidFill>
              <a:latin typeface="Lexend Deca"/>
              <a:ea typeface="Lexend Deca"/>
              <a:cs typeface="Lexend Deca"/>
              <a:sym typeface="Lexend Dec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endParaRPr sz="2300" b="0" i="0" u="none" strike="noStrike" cap="none" dirty="0">
              <a:solidFill>
                <a:schemeClr val="lt1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1f2c0665e5f_0_285"/>
          <p:cNvSpPr txBox="1"/>
          <p:nvPr/>
        </p:nvSpPr>
        <p:spPr>
          <a:xfrm>
            <a:off x="447479" y="235953"/>
            <a:ext cx="11297039" cy="923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MX" sz="4800" b="1" i="0" u="none" strike="noStrike" cap="none" dirty="0">
                <a:solidFill>
                  <a:srgbClr val="533088"/>
                </a:solidFill>
                <a:latin typeface="Oswald"/>
                <a:ea typeface="Oswald"/>
                <a:cs typeface="Oswald"/>
                <a:sym typeface="Oswald"/>
              </a:rPr>
              <a:t>Canales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6C86266-6EED-6B12-0717-0DAB6C7F0831}"/>
              </a:ext>
            </a:extLst>
          </p:cNvPr>
          <p:cNvSpPr txBox="1"/>
          <p:nvPr/>
        </p:nvSpPr>
        <p:spPr>
          <a:xfrm>
            <a:off x="1364086" y="1345548"/>
            <a:ext cx="9130412" cy="40711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336550">
              <a:lnSpc>
                <a:spcPct val="150000"/>
              </a:lnSpc>
              <a:buClr>
                <a:srgbClr val="FFB71D"/>
              </a:buClr>
              <a:buSzPts val="1700"/>
              <a:buFont typeface="Lexend"/>
              <a:buChar char="●"/>
            </a:pPr>
            <a:r>
              <a:rPr lang="es-MX" sz="1700" b="1" dirty="0">
                <a:solidFill>
                  <a:srgbClr val="5C3D8F"/>
                </a:solidFill>
                <a:latin typeface="Lexend Deca"/>
              </a:rPr>
              <a:t>Atención Virtual: </a:t>
            </a:r>
          </a:p>
          <a:p>
            <a:pPr marL="120650">
              <a:lnSpc>
                <a:spcPct val="150000"/>
              </a:lnSpc>
              <a:buClr>
                <a:srgbClr val="FFB71D"/>
              </a:buClr>
              <a:buSzPts val="1700"/>
            </a:pPr>
            <a:r>
              <a:rPr lang="es-MX" sz="1400" dirty="0">
                <a:solidFill>
                  <a:srgbClr val="3A245F"/>
                </a:solidFill>
                <a:latin typeface="Lexend"/>
              </a:rPr>
              <a:t>                     Correo electrónico para PQRS: atencionalciudadano@fuga.gov.co</a:t>
            </a:r>
          </a:p>
          <a:p>
            <a:pPr marL="120650">
              <a:lnSpc>
                <a:spcPct val="150000"/>
              </a:lnSpc>
              <a:buClr>
                <a:srgbClr val="FFB71D"/>
              </a:buClr>
              <a:buSzPts val="1700"/>
            </a:pPr>
            <a:r>
              <a:rPr lang="es-MX" sz="1400" dirty="0">
                <a:solidFill>
                  <a:srgbClr val="3A245F"/>
                </a:solidFill>
                <a:latin typeface="Lexend"/>
              </a:rPr>
              <a:t>                     Correo electrónico para solicitar citas: atencionalciudadano@fuga.gov.co</a:t>
            </a:r>
          </a:p>
          <a:p>
            <a:pPr marL="120650">
              <a:lnSpc>
                <a:spcPct val="150000"/>
              </a:lnSpc>
              <a:buClr>
                <a:srgbClr val="FFB71D"/>
              </a:buClr>
              <a:buSzPts val="1700"/>
            </a:pPr>
            <a:r>
              <a:rPr lang="es-MX" sz="1400" dirty="0">
                <a:solidFill>
                  <a:srgbClr val="3A245F"/>
                </a:solidFill>
                <a:latin typeface="Lexend"/>
              </a:rPr>
              <a:t>                     Correo electrónico para notificaciones judiciales: notificacionesjudiciales@fuga.gov.co</a:t>
            </a:r>
          </a:p>
          <a:p>
            <a:pPr marL="120650">
              <a:lnSpc>
                <a:spcPct val="150000"/>
              </a:lnSpc>
              <a:buClr>
                <a:srgbClr val="FFB71D"/>
              </a:buClr>
              <a:buSzPts val="1700"/>
            </a:pPr>
            <a:r>
              <a:rPr lang="es-MX" sz="1400" dirty="0">
                <a:solidFill>
                  <a:srgbClr val="3A245F"/>
                </a:solidFill>
                <a:latin typeface="Lexend"/>
              </a:rPr>
              <a:t>                     Formulario de contacto pagina web: </a:t>
            </a:r>
            <a:r>
              <a:rPr lang="es-MX" sz="1400" dirty="0">
                <a:solidFill>
                  <a:srgbClr val="3A245F"/>
                </a:solidFill>
                <a:latin typeface="Lexend"/>
                <a:hlinkClick r:id="rId4"/>
              </a:rPr>
              <a:t>https://bogota.gov.co/sdqs/</a:t>
            </a:r>
            <a:endParaRPr lang="es-MX" sz="1400" dirty="0">
              <a:solidFill>
                <a:srgbClr val="3A245F"/>
              </a:solidFill>
              <a:latin typeface="Lexend"/>
            </a:endParaRPr>
          </a:p>
          <a:p>
            <a:pPr marL="457200" indent="-336550">
              <a:lnSpc>
                <a:spcPct val="150000"/>
              </a:lnSpc>
              <a:buClr>
                <a:srgbClr val="FFB71D"/>
              </a:buClr>
              <a:buSzPts val="1700"/>
              <a:buFont typeface="Lexend"/>
              <a:buChar char="●"/>
            </a:pPr>
            <a:r>
              <a:rPr lang="es-MX" sz="1700" b="1" dirty="0">
                <a:solidFill>
                  <a:srgbClr val="5C3D8F"/>
                </a:solidFill>
                <a:latin typeface="Lexend Deca"/>
              </a:rPr>
              <a:t>Redes Sociales: </a:t>
            </a:r>
          </a:p>
          <a:p>
            <a:pPr algn="l">
              <a:lnSpc>
                <a:spcPct val="150000"/>
              </a:lnSpc>
            </a:pPr>
            <a:r>
              <a:rPr lang="es-CO" dirty="0">
                <a:solidFill>
                  <a:srgbClr val="3A245F"/>
                </a:solidFill>
                <a:latin typeface="Lexend"/>
              </a:rPr>
              <a:t> </a:t>
            </a:r>
            <a:r>
              <a:rPr lang="es-CO" dirty="0">
                <a:solidFill>
                  <a:srgbClr val="3A245F"/>
                </a:solidFill>
                <a:latin typeface="Lexend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https://www.instagram.com/fundaciongilbertoalzate/</a:t>
            </a:r>
            <a:endParaRPr lang="es-CO" dirty="0">
              <a:solidFill>
                <a:srgbClr val="3A245F"/>
              </a:solidFill>
              <a:latin typeface="Lexend"/>
            </a:endParaRPr>
          </a:p>
          <a:p>
            <a:pPr algn="l">
              <a:lnSpc>
                <a:spcPct val="150000"/>
              </a:lnSpc>
            </a:pPr>
            <a:r>
              <a:rPr lang="es-CO" dirty="0">
                <a:solidFill>
                  <a:srgbClr val="3A245F"/>
                </a:solidFill>
                <a:latin typeface="Lexend"/>
              </a:rPr>
              <a:t>       </a:t>
            </a:r>
            <a:r>
              <a:rPr lang="es-CO" dirty="0">
                <a:solidFill>
                  <a:srgbClr val="3A245F"/>
                </a:solidFill>
                <a:latin typeface="Lexend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https://www.facebook.com/FugaBog</a:t>
            </a:r>
            <a:endParaRPr lang="es-CO" dirty="0">
              <a:solidFill>
                <a:srgbClr val="3A245F"/>
              </a:solidFill>
              <a:latin typeface="Lexend"/>
            </a:endParaRPr>
          </a:p>
          <a:p>
            <a:pPr algn="l">
              <a:lnSpc>
                <a:spcPct val="150000"/>
              </a:lnSpc>
            </a:pPr>
            <a:r>
              <a:rPr lang="es-CO" dirty="0">
                <a:solidFill>
                  <a:srgbClr val="3A245F"/>
                </a:solidFill>
                <a:latin typeface="Lexend"/>
              </a:rPr>
              <a:t>              </a:t>
            </a:r>
            <a:r>
              <a:rPr lang="es-CO" dirty="0">
                <a:solidFill>
                  <a:srgbClr val="3A245F"/>
                </a:solidFill>
                <a:latin typeface="Lexend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https://twitter.com/FugaBogota</a:t>
            </a:r>
            <a:endParaRPr lang="es-CO" dirty="0">
              <a:solidFill>
                <a:srgbClr val="3A245F"/>
              </a:solidFill>
              <a:latin typeface="Lexend"/>
            </a:endParaRPr>
          </a:p>
          <a:p>
            <a:pPr algn="l">
              <a:lnSpc>
                <a:spcPct val="150000"/>
              </a:lnSpc>
            </a:pPr>
            <a:r>
              <a:rPr lang="es-CO" dirty="0">
                <a:solidFill>
                  <a:srgbClr val="3A245F"/>
                </a:solidFill>
                <a:latin typeface="Lexend"/>
              </a:rPr>
              <a:t>                             </a:t>
            </a:r>
            <a:r>
              <a:rPr lang="es-CO" dirty="0">
                <a:solidFill>
                  <a:srgbClr val="3A245F"/>
                </a:solidFill>
                <a:latin typeface="Lexend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https://www.youtube.com/user/FundAlzate</a:t>
            </a:r>
            <a:endParaRPr lang="es-CO" dirty="0">
              <a:solidFill>
                <a:srgbClr val="3A245F"/>
              </a:solidFill>
              <a:latin typeface="Lexend"/>
            </a:endParaRPr>
          </a:p>
          <a:p>
            <a:pPr marL="457200" indent="-336550">
              <a:lnSpc>
                <a:spcPct val="150000"/>
              </a:lnSpc>
              <a:buClr>
                <a:srgbClr val="FFB71D"/>
              </a:buClr>
              <a:buSzPts val="1700"/>
              <a:buFont typeface="Lexend"/>
              <a:buChar char="●"/>
            </a:pPr>
            <a:endParaRPr lang="es-MX" sz="1400" dirty="0">
              <a:solidFill>
                <a:srgbClr val="3A245F"/>
              </a:solidFill>
              <a:latin typeface="Lexend"/>
            </a:endParaRPr>
          </a:p>
          <a:p>
            <a:pPr marL="457200" indent="-336550">
              <a:lnSpc>
                <a:spcPct val="150000"/>
              </a:lnSpc>
              <a:buClr>
                <a:srgbClr val="FFB71D"/>
              </a:buClr>
              <a:buSzPts val="1700"/>
              <a:buFont typeface="Lexend"/>
              <a:buChar char="●"/>
            </a:pPr>
            <a:endParaRPr lang="es-MX" sz="1400" dirty="0">
              <a:solidFill>
                <a:srgbClr val="3A245F"/>
              </a:solidFill>
              <a:latin typeface="Lexend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40D2979C-939D-CFD5-4A33-CCFDB106E5A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5200" b="96400" l="9225" r="89668">
                        <a14:foregroundMark x1="50185" y1="11600" x2="50185" y2="11600"/>
                        <a14:foregroundMark x1="50185" y1="5200" x2="54244" y2="5200"/>
                        <a14:foregroundMark x1="54244" y1="34000" x2="56458" y2="34000"/>
                        <a14:foregroundMark x1="62731" y1="38000" x2="62731" y2="38000"/>
                        <a14:foregroundMark x1="62731" y1="27600" x2="62731" y2="27600"/>
                        <a14:foregroundMark x1="66052" y1="36000" x2="66052" y2="36000"/>
                        <a14:foregroundMark x1="67528" y1="40000" x2="67528" y2="40000"/>
                        <a14:foregroundMark x1="67159" y1="45200" x2="67159" y2="45200"/>
                        <a14:foregroundMark x1="60148" y1="49200" x2="58672" y2="48800"/>
                        <a14:foregroundMark x1="50554" y1="74400" x2="47970" y2="75200"/>
                        <a14:foregroundMark x1="32841" y1="79200" x2="30996" y2="77200"/>
                        <a14:foregroundMark x1="15867" y1="65200" x2="15867" y2="65200"/>
                        <a14:foregroundMark x1="24354" y1="56000" x2="24354" y2="56000"/>
                        <a14:foregroundMark x1="20664" y1="39600" x2="20664" y2="39600"/>
                        <a14:foregroundMark x1="16974" y1="42000" x2="16974" y2="42000"/>
                        <a14:foregroundMark x1="15867" y1="44800" x2="15867" y2="44800"/>
                        <a14:foregroundMark x1="16974" y1="44800" x2="16974" y2="44800"/>
                        <a14:foregroundMark x1="51292" y1="7600" x2="51292" y2="7600"/>
                        <a14:foregroundMark x1="88192" y1="42000" x2="88192" y2="42000"/>
                        <a14:foregroundMark x1="84502" y1="45200" x2="84502" y2="45200"/>
                        <a14:foregroundMark x1="84502" y1="40800" x2="84502" y2="40800"/>
                        <a14:foregroundMark x1="85609" y1="54000" x2="85609" y2="54000"/>
                        <a14:foregroundMark x1="85978" y1="59600" x2="85978" y2="59600"/>
                        <a14:foregroundMark x1="45018" y1="84400" x2="45018" y2="84400"/>
                        <a14:foregroundMark x1="66421" y1="84800" x2="66421" y2="84800"/>
                        <a14:foregroundMark x1="67528" y1="90000" x2="65683" y2="89200"/>
                        <a14:foregroundMark x1="34686" y1="91600" x2="34686" y2="91600"/>
                        <a14:foregroundMark x1="33210" y1="79600" x2="33210" y2="79600"/>
                        <a14:foregroundMark x1="50185" y1="55200" x2="51661" y2="51600"/>
                        <a14:foregroundMark x1="62362" y1="36000" x2="62362" y2="36000"/>
                        <a14:foregroundMark x1="35793" y1="25600" x2="34317" y2="29600"/>
                        <a14:foregroundMark x1="30996" y1="54000" x2="30258" y2="57200"/>
                        <a14:foregroundMark x1="23247" y1="68000" x2="23247" y2="68000"/>
                        <a14:foregroundMark x1="19926" y1="79600" x2="22509" y2="82400"/>
                        <a14:foregroundMark x1="32841" y1="89200" x2="32841" y2="89200"/>
                        <a14:foregroundMark x1="51292" y1="89200" x2="54982" y2="89200"/>
                        <a14:foregroundMark x1="65683" y1="85200" x2="67159" y2="84400"/>
                        <a14:foregroundMark x1="76753" y1="70000" x2="78598" y2="70400"/>
                        <a14:foregroundMark x1="81919" y1="70400" x2="85240" y2="71200"/>
                        <a14:foregroundMark x1="88930" y1="81200" x2="82288" y2="86400"/>
                        <a14:foregroundMark x1="82288" y1="88800" x2="82288" y2="88800"/>
                        <a14:foregroundMark x1="76753" y1="71600" x2="76753" y2="71600"/>
                        <a14:foregroundMark x1="77122" y1="62400" x2="77122" y2="62400"/>
                        <a14:foregroundMark x1="64945" y1="76400" x2="64945" y2="76400"/>
                        <a14:foregroundMark x1="84502" y1="83600" x2="83026" y2="81200"/>
                        <a14:foregroundMark x1="79705" y1="73200" x2="79705" y2="73200"/>
                        <a14:foregroundMark x1="70849" y1="66000" x2="70849" y2="66000"/>
                        <a14:foregroundMark x1="57934" y1="78000" x2="57934" y2="78000"/>
                        <a14:foregroundMark x1="49077" y1="86400" x2="49077" y2="76800"/>
                        <a14:foregroundMark x1="22509" y1="71200" x2="22509" y2="71200"/>
                        <a14:foregroundMark x1="23247" y1="70400" x2="23247" y2="66400"/>
                        <a14:foregroundMark x1="22509" y1="56000" x2="22509" y2="56000"/>
                        <a14:foregroundMark x1="26568" y1="62400" x2="28044" y2="63200"/>
                        <a14:foregroundMark x1="36900" y1="68800" x2="38376" y2="70000"/>
                        <a14:foregroundMark x1="25461" y1="74000" x2="25461" y2="74000"/>
                        <a14:foregroundMark x1="16236" y1="84400" x2="16236" y2="86000"/>
                        <a14:foregroundMark x1="30258" y1="96400" x2="30258" y2="96400"/>
                        <a14:foregroundMark x1="38007" y1="91200" x2="38007" y2="91200"/>
                        <a14:foregroundMark x1="85978" y1="70000" x2="85978" y2="70000"/>
                        <a14:foregroundMark x1="79705" y1="58400" x2="79705" y2="58400"/>
                        <a14:foregroundMark x1="69742" y1="65200" x2="69742" y2="652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34520" y="1789570"/>
            <a:ext cx="1290818" cy="1190791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2FE66D28-7F57-3794-F32B-BA568742598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4487" b="99359" l="4403" r="94340">
                        <a14:foregroundMark x1="20126" y1="15385" x2="20126" y2="15385"/>
                        <a14:foregroundMark x1="74214" y1="8974" x2="77358" y2="8974"/>
                        <a14:foregroundMark x1="94340" y1="28846" x2="94340" y2="33333"/>
                        <a14:foregroundMark x1="88679" y1="80128" x2="88679" y2="80128"/>
                        <a14:foregroundMark x1="57862" y1="91667" x2="57862" y2="91667"/>
                        <a14:foregroundMark x1="12579" y1="82692" x2="12579" y2="82692"/>
                        <a14:foregroundMark x1="4403" y1="39103" x2="4403" y2="39103"/>
                        <a14:foregroundMark x1="10063" y1="14103" x2="10063" y2="14103"/>
                        <a14:foregroundMark x1="23899" y1="10897" x2="23899" y2="10897"/>
                        <a14:foregroundMark x1="41509" y1="7051" x2="47170" y2="8974"/>
                        <a14:foregroundMark x1="64151" y1="13462" x2="67296" y2="12821"/>
                        <a14:foregroundMark x1="79874" y1="13462" x2="79874" y2="13462"/>
                        <a14:foregroundMark x1="87421" y1="26923" x2="89308" y2="29487"/>
                        <a14:foregroundMark x1="90566" y1="38462" x2="91824" y2="43590"/>
                        <a14:foregroundMark x1="86792" y1="67949" x2="89308" y2="67949"/>
                        <a14:foregroundMark x1="86792" y1="82051" x2="87421" y2="85897"/>
                        <a14:foregroundMark x1="60377" y1="94872" x2="60377" y2="94872"/>
                        <a14:foregroundMark x1="35220" y1="99359" x2="35220" y2="99359"/>
                        <a14:foregroundMark x1="6289" y1="22436" x2="6289" y2="22436"/>
                        <a14:foregroundMark x1="30189" y1="11538" x2="30189" y2="11538"/>
                        <a14:foregroundMark x1="50314" y1="8974" x2="55346" y2="8974"/>
                        <a14:foregroundMark x1="71069" y1="8974" x2="71069" y2="8974"/>
                        <a14:foregroundMark x1="21384" y1="6410" x2="21384" y2="6410"/>
                        <a14:foregroundMark x1="35220" y1="4487" x2="35220" y2="448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49642" y="3544952"/>
            <a:ext cx="228888" cy="224569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30DEDDF7-B028-122B-20D4-BD6628ACC7A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35276" y="3769521"/>
            <a:ext cx="232014" cy="224569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0CCF3D91-F4CE-6929-6DE2-15AD8E50E2CD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79929" y="4103174"/>
            <a:ext cx="223334" cy="238825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9DB8D2BC-97A8-2334-8CFC-1918F49583D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945578" y="4410056"/>
            <a:ext cx="912978" cy="23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1092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8"/>
          <p:cNvSpPr txBox="1"/>
          <p:nvPr/>
        </p:nvSpPr>
        <p:spPr>
          <a:xfrm>
            <a:off x="2655300" y="3451875"/>
            <a:ext cx="6729000" cy="181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Font typeface="Arial"/>
              <a:buNone/>
            </a:pPr>
            <a:r>
              <a:rPr lang="en-CO" sz="10600" b="1" i="0" u="none" strike="noStrike" cap="non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GRACIAS</a:t>
            </a:r>
            <a:endParaRPr sz="10600" b="1" i="0" u="none" strike="noStrike" cap="none" dirty="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1f2c0665e5f_0_67"/>
          <p:cNvSpPr txBox="1"/>
          <p:nvPr/>
        </p:nvSpPr>
        <p:spPr>
          <a:xfrm>
            <a:off x="2731488" y="1845550"/>
            <a:ext cx="6729000" cy="1938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CO" sz="5700" b="1" i="0" u="none" strike="noStrike" cap="none" dirty="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CARTA DEL TRATO DIGNO </a:t>
            </a:r>
          </a:p>
        </p:txBody>
      </p:sp>
      <p:sp>
        <p:nvSpPr>
          <p:cNvPr id="98" name="Google Shape;98;g1f2c0665e5f_0_67"/>
          <p:cNvSpPr txBox="1"/>
          <p:nvPr/>
        </p:nvSpPr>
        <p:spPr>
          <a:xfrm>
            <a:off x="2738849" y="3785050"/>
            <a:ext cx="7910393" cy="738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/>
            <a:r>
              <a:rPr lang="es-MX" sz="3600" dirty="0">
                <a:solidFill>
                  <a:schemeClr val="bg1"/>
                </a:solidFill>
              </a:rPr>
              <a:t>Fundación Gilberto Alzate Avendaño </a:t>
            </a:r>
            <a:endParaRPr lang="es-CO" sz="3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3"/>
          <p:cNvSpPr txBox="1"/>
          <p:nvPr/>
        </p:nvSpPr>
        <p:spPr>
          <a:xfrm>
            <a:off x="520225" y="360375"/>
            <a:ext cx="6729000" cy="10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CO" sz="5700" b="1" i="0" u="none" strike="noStrike" cap="none" dirty="0">
                <a:solidFill>
                  <a:srgbClr val="533088"/>
                </a:solidFill>
                <a:latin typeface="Oswald"/>
                <a:ea typeface="Oswald"/>
                <a:cs typeface="Oswald"/>
                <a:sym typeface="Oswald"/>
              </a:rPr>
              <a:t>¿Quienes somos?</a:t>
            </a:r>
          </a:p>
        </p:txBody>
      </p:sp>
      <p:sp>
        <p:nvSpPr>
          <p:cNvPr id="90" name="Google Shape;90;p3"/>
          <p:cNvSpPr txBox="1"/>
          <p:nvPr/>
        </p:nvSpPr>
        <p:spPr>
          <a:xfrm>
            <a:off x="520225" y="1674056"/>
            <a:ext cx="11085622" cy="45579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s-MX" sz="1700" dirty="0">
                <a:solidFill>
                  <a:srgbClr val="3A245F"/>
                </a:solidFill>
                <a:latin typeface="Lexend Deca"/>
                <a:sym typeface="Lexend Deca"/>
              </a:rPr>
              <a:t>La Fundación Gilberto Alzate Avendaño es una entidad pública, descentralizada, adscrita a la secretaria distrital de cultura, recreación y deporte de la alcaldía mayor de Bogotá; nuestra programación artística enmarcada en el programa distrital de estímulos que fomenta la creación, la investigación y la experimentación de las artes, la ciencia, la tecnología y las prácticas interdisciplinares; a través de recursos económicos y en especie permite a los creadores e investigadores desarrollar sus propuestas y ponerlas al alcance de la ciudadanía mediante publicaciones, exposiciones y presentaciones a nivel nacional e internacional. </a:t>
            </a: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lang="es-MX" sz="1700" dirty="0">
              <a:solidFill>
                <a:srgbClr val="3A245F"/>
              </a:solidFill>
              <a:latin typeface="Lexend Deca"/>
              <a:sym typeface="Lexend Deca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s-MX" sz="1700" dirty="0">
                <a:solidFill>
                  <a:srgbClr val="3A245F"/>
                </a:solidFill>
                <a:latin typeface="Lexend Deca"/>
                <a:sym typeface="Lexend Deca"/>
              </a:rPr>
              <a:t>El programa promueve el intercambio de saberes; el rescate, preservación y creación de patrimonio; la construcción colectiva de conocimiento; la libre expresión; el diálogo crítico y el ejercicio del derecho a la cultura y el conocimiento. </a:t>
            </a:r>
          </a:p>
          <a:p>
            <a:pPr marL="4572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0" i="0" u="none" strike="noStrike" cap="none" dirty="0">
              <a:solidFill>
                <a:srgbClr val="3A245F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3"/>
          <p:cNvSpPr txBox="1"/>
          <p:nvPr/>
        </p:nvSpPr>
        <p:spPr>
          <a:xfrm>
            <a:off x="520225" y="360375"/>
            <a:ext cx="6729000" cy="10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CO" sz="5700" b="1" i="0" u="none" strike="noStrike" cap="none" dirty="0">
                <a:solidFill>
                  <a:srgbClr val="533088"/>
                </a:solidFill>
                <a:latin typeface="Oswald"/>
                <a:ea typeface="Oswald"/>
                <a:cs typeface="Oswald"/>
                <a:sym typeface="Oswald"/>
              </a:rPr>
              <a:t>¿Quienes somos?</a:t>
            </a:r>
          </a:p>
        </p:txBody>
      </p:sp>
      <p:sp>
        <p:nvSpPr>
          <p:cNvPr id="90" name="Google Shape;90;p3"/>
          <p:cNvSpPr txBox="1"/>
          <p:nvPr/>
        </p:nvSpPr>
        <p:spPr>
          <a:xfrm>
            <a:off x="520225" y="1694159"/>
            <a:ext cx="10685400" cy="3468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s-MX" sz="1700" b="1" dirty="0">
                <a:solidFill>
                  <a:srgbClr val="5C3D8F"/>
                </a:solidFill>
                <a:latin typeface="Lexend Deca"/>
                <a:sym typeface="Lexend Deca"/>
              </a:rPr>
              <a:t>Nuestro compromiso: </a:t>
            </a:r>
            <a:r>
              <a:rPr lang="es-MX" sz="1700" dirty="0">
                <a:solidFill>
                  <a:srgbClr val="3A245F"/>
                </a:solidFill>
                <a:latin typeface="Lexend Deca"/>
                <a:sym typeface="Lexend Deca"/>
              </a:rPr>
              <a:t>brindarles un trato digno, considerado y respetuoso facilitando los canales de comunicación para que puedan presentar peticiones, quejas, reclamos, sugerencias y denuncias sobre presuntos manejos irregulares de los recursos púbicos y sobre nuestro actuar como entidad. </a:t>
            </a: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lang="es-MX" sz="1700" dirty="0">
              <a:solidFill>
                <a:srgbClr val="3A245F"/>
              </a:solidFill>
              <a:latin typeface="Lexend Deca"/>
              <a:sym typeface="Lexend Deca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s-MX" sz="1700" dirty="0">
                <a:solidFill>
                  <a:srgbClr val="3A245F"/>
                </a:solidFill>
                <a:latin typeface="Lexend Deca"/>
                <a:sym typeface="Lexend Deca"/>
              </a:rPr>
              <a:t>La Fundación Gilberto Alzate Avendaño expide la carta de trato digno al usuario, con el propósito de mejorar la interacción con la comunidad y garantizar los derechos constitucionales de los ciudadanos de conformidad con lo establecido en el numeral 5 del artículo 7 del código de procedimiento administrativo y de lo contencioso administrativo.</a:t>
            </a:r>
          </a:p>
          <a:p>
            <a:pPr marL="45720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0" i="0" u="none" strike="noStrike" cap="none" dirty="0">
              <a:solidFill>
                <a:srgbClr val="3A245F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</p:spTree>
    <p:extLst>
      <p:ext uri="{BB962C8B-B14F-4D97-AF65-F5344CB8AC3E}">
        <p14:creationId xmlns:p14="http://schemas.microsoft.com/office/powerpoint/2010/main" val="22748682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1f2c0665e5f_0_67"/>
          <p:cNvSpPr txBox="1"/>
          <p:nvPr/>
        </p:nvSpPr>
        <p:spPr>
          <a:xfrm>
            <a:off x="2126577" y="1606399"/>
            <a:ext cx="8452327" cy="2816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CO" sz="5700" b="1" i="0" u="none" strike="noStrike" cap="none" dirty="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Derechos y Deberes </a:t>
            </a:r>
            <a:r>
              <a:rPr lang="es-MX" sz="5700" b="1" dirty="0">
                <a:solidFill>
                  <a:schemeClr val="lt1"/>
                </a:solidFill>
                <a:latin typeface="Oswald"/>
                <a:sym typeface="Oswald"/>
              </a:rPr>
              <a:t>de las Personas ante la Fundación Gilberto Alzate Avendaño</a:t>
            </a:r>
            <a:r>
              <a:rPr lang="es-CO" sz="5700" b="1" dirty="0">
                <a:solidFill>
                  <a:schemeClr val="lt1"/>
                </a:solidFill>
                <a:latin typeface="Oswald"/>
                <a:sym typeface="Oswald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456508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1f2c0665e5f_0_285"/>
          <p:cNvSpPr txBox="1"/>
          <p:nvPr/>
        </p:nvSpPr>
        <p:spPr>
          <a:xfrm>
            <a:off x="322874" y="351654"/>
            <a:ext cx="11297039" cy="923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MX" sz="4800" b="1" i="0" u="none" strike="noStrike" cap="none" dirty="0">
                <a:solidFill>
                  <a:srgbClr val="533088"/>
                </a:solidFill>
                <a:latin typeface="Oswald"/>
                <a:ea typeface="Oswald"/>
                <a:cs typeface="Oswald"/>
                <a:sym typeface="Oswald"/>
              </a:rPr>
              <a:t>Derechos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6C86266-6EED-6B12-0717-0DAB6C7F0831}"/>
              </a:ext>
            </a:extLst>
          </p:cNvPr>
          <p:cNvSpPr txBox="1"/>
          <p:nvPr/>
        </p:nvSpPr>
        <p:spPr>
          <a:xfrm>
            <a:off x="322874" y="1276449"/>
            <a:ext cx="11662799" cy="49398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336550">
              <a:lnSpc>
                <a:spcPct val="150000"/>
              </a:lnSpc>
              <a:buClr>
                <a:srgbClr val="FFB71D"/>
              </a:buClr>
              <a:buSzPts val="1700"/>
              <a:buFont typeface="Lexend"/>
              <a:buChar char="●"/>
            </a:pPr>
            <a:r>
              <a:rPr lang="es-MX" sz="1400" b="1" dirty="0">
                <a:solidFill>
                  <a:srgbClr val="3A245F"/>
                </a:solidFill>
                <a:latin typeface="Lexend"/>
              </a:rPr>
              <a:t>Derechos de las Personas ante la Fundación Gilberto Alzate Avendaño.  Para nosotros lo más importante es garantizar de manera efectiva el ejercicio de los siguientes derechos:</a:t>
            </a:r>
          </a:p>
          <a:p>
            <a:pPr marL="120650">
              <a:lnSpc>
                <a:spcPct val="150000"/>
              </a:lnSpc>
              <a:buClr>
                <a:srgbClr val="FFB71D"/>
              </a:buClr>
              <a:buSzPts val="1700"/>
            </a:pPr>
            <a:endParaRPr lang="es-CO" sz="1400" dirty="0">
              <a:solidFill>
                <a:srgbClr val="3A245F"/>
              </a:solidFill>
              <a:latin typeface="Lexend"/>
            </a:endParaRPr>
          </a:p>
          <a:p>
            <a:pPr lvl="0" algn="just"/>
            <a:r>
              <a:rPr lang="es-MX" sz="1400" dirty="0">
                <a:solidFill>
                  <a:srgbClr val="3A245F"/>
                </a:solidFill>
                <a:latin typeface="Lexend"/>
              </a:rPr>
              <a:t>1. Ser tratado con el respeto y la consideración debida a la dignidad del ser humano.</a:t>
            </a:r>
          </a:p>
          <a:p>
            <a:pPr lvl="0" algn="just"/>
            <a:r>
              <a:rPr lang="es-MX" sz="1400" dirty="0">
                <a:solidFill>
                  <a:srgbClr val="3A245F"/>
                </a:solidFill>
                <a:latin typeface="Lexend"/>
              </a:rPr>
              <a:t>2. Presentar peticiones en cualquiera de sus modalidades, verbalmente, o por escrito, o por cualquier otro medio idóneo y sin necesidad de apoderado, así como a obtener información y orientación acerca de los requisitos que las disposiciones vigentes exijan para tal efecto.</a:t>
            </a:r>
          </a:p>
          <a:p>
            <a:pPr lvl="0" algn="just"/>
            <a:r>
              <a:rPr lang="es-MX" sz="1400" dirty="0">
                <a:solidFill>
                  <a:srgbClr val="3A245F"/>
                </a:solidFill>
                <a:latin typeface="Lexend"/>
              </a:rPr>
              <a:t>3. Obtener respuesta oportuna y eficaz a sus peticiones en los plazos establecidos para el efecto.</a:t>
            </a:r>
          </a:p>
          <a:p>
            <a:pPr lvl="0" algn="just"/>
            <a:r>
              <a:rPr lang="es-MX" sz="1400" dirty="0">
                <a:solidFill>
                  <a:srgbClr val="3A245F"/>
                </a:solidFill>
                <a:latin typeface="Lexend"/>
              </a:rPr>
              <a:t>4. Conocer, salvo expresa reserva legal, el estado de actuación o trámite y obtener copias, a su costa, de los respectivos documentos.</a:t>
            </a:r>
          </a:p>
          <a:p>
            <a:pPr lvl="0" algn="just"/>
            <a:r>
              <a:rPr lang="es-MX" sz="1400" dirty="0">
                <a:solidFill>
                  <a:srgbClr val="3A245F"/>
                </a:solidFill>
                <a:latin typeface="Lexend"/>
              </a:rPr>
              <a:t>5. Salvo reserva legal, obtener información que repose en los registros y archivos públicos de la Entidad, en los términos previstos por la Constitución y las leyes.</a:t>
            </a:r>
          </a:p>
          <a:p>
            <a:pPr lvl="0" algn="just"/>
            <a:r>
              <a:rPr lang="es-MX" sz="1400" dirty="0">
                <a:solidFill>
                  <a:srgbClr val="3A245F"/>
                </a:solidFill>
                <a:latin typeface="Lexend"/>
              </a:rPr>
              <a:t>6. Recibir atención especial y preferente si se trata de personas en situación de discapacidad, niños, niñas, adolescentes, mujeres gestantes, o adultos mayores y en general de personas en estado de indefensión o de debilidad manifiesta, de conformidad con el artículo 13 de la Constitución Política.</a:t>
            </a:r>
          </a:p>
          <a:p>
            <a:pPr lvl="0" algn="just"/>
            <a:r>
              <a:rPr lang="es-MX" sz="1400" dirty="0">
                <a:solidFill>
                  <a:srgbClr val="3A245F"/>
                </a:solidFill>
                <a:latin typeface="Lexend"/>
              </a:rPr>
              <a:t>7. Exigir el cumplimiento de las responsabilidades de los funcionarios que presten sus servicios en la Fundación Gilberto Alzate Avendaño.</a:t>
            </a:r>
          </a:p>
          <a:p>
            <a:pPr lvl="0" algn="just"/>
            <a:r>
              <a:rPr lang="es-MX" sz="1400" dirty="0">
                <a:solidFill>
                  <a:srgbClr val="3A245F"/>
                </a:solidFill>
                <a:latin typeface="Lexend"/>
              </a:rPr>
              <a:t>8. Formular alegaciones y aportar documentos u otros elementos de prueba en cualquier actuación administrativa en la cual tenga  interés, a que dichos documentos sean valorados y tenidos en cuenta por las autoridades al momento de decidir y a que estas le informen al interviniente cuál ha sido el resultado de su participación en el procedimiento correspondiente.</a:t>
            </a:r>
          </a:p>
          <a:p>
            <a:pPr lvl="0" algn="just"/>
            <a:r>
              <a:rPr lang="es-MX" dirty="0">
                <a:solidFill>
                  <a:srgbClr val="3A245F"/>
                </a:solidFill>
                <a:latin typeface="Lexend"/>
              </a:rPr>
              <a:t>9. Cualquier otro que le reconozcan la Constitución y las leyes.</a:t>
            </a:r>
            <a:endParaRPr lang="es-CO" dirty="0">
              <a:solidFill>
                <a:srgbClr val="3A245F"/>
              </a:solidFill>
              <a:latin typeface="Lexend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E153C57F-F854-019A-C9BB-46F920A91F4C}"/>
              </a:ext>
            </a:extLst>
          </p:cNvPr>
          <p:cNvSpPr/>
          <p:nvPr/>
        </p:nvSpPr>
        <p:spPr>
          <a:xfrm>
            <a:off x="3241664" y="93546"/>
            <a:ext cx="1375820" cy="1096382"/>
          </a:xfrm>
          <a:prstGeom prst="rect">
            <a:avLst/>
          </a:prstGeo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0000" r="-10000"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3">
            <a:schemeClr val="accent4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1f2c0665e5f_0_285"/>
          <p:cNvSpPr txBox="1"/>
          <p:nvPr/>
        </p:nvSpPr>
        <p:spPr>
          <a:xfrm>
            <a:off x="447479" y="235953"/>
            <a:ext cx="11297039" cy="923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MX" sz="4800" b="1" i="0" u="none" strike="noStrike" cap="none" dirty="0">
                <a:solidFill>
                  <a:srgbClr val="533088"/>
                </a:solidFill>
                <a:latin typeface="Oswald"/>
                <a:ea typeface="Oswald"/>
                <a:cs typeface="Oswald"/>
                <a:sym typeface="Oswald"/>
              </a:rPr>
              <a:t>Deberes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6C86266-6EED-6B12-0717-0DAB6C7F0831}"/>
              </a:ext>
            </a:extLst>
          </p:cNvPr>
          <p:cNvSpPr txBox="1"/>
          <p:nvPr/>
        </p:nvSpPr>
        <p:spPr>
          <a:xfrm>
            <a:off x="264598" y="1179989"/>
            <a:ext cx="11662799" cy="55484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336550">
              <a:lnSpc>
                <a:spcPct val="150000"/>
              </a:lnSpc>
              <a:buClr>
                <a:srgbClr val="FFB71D"/>
              </a:buClr>
              <a:buSzPts val="1700"/>
              <a:buFont typeface="Lexend"/>
              <a:buChar char="●"/>
            </a:pPr>
            <a:r>
              <a:rPr lang="es-MX" sz="1400" b="1" dirty="0">
                <a:solidFill>
                  <a:srgbClr val="3A245F"/>
                </a:solidFill>
                <a:latin typeface="Lexend"/>
              </a:rPr>
              <a:t>Deberes de las Personas ante la Fundación Gilberto Alzate Avendaño Contribuye a una buena prestación de nuestros trámites y servicios, el que ustedes conozcan y practiquen sus deberes, tales como:</a:t>
            </a:r>
          </a:p>
          <a:p>
            <a:pPr marL="457200" indent="-336550">
              <a:lnSpc>
                <a:spcPct val="150000"/>
              </a:lnSpc>
              <a:buClr>
                <a:srgbClr val="FFB71D"/>
              </a:buClr>
              <a:buSzPts val="1700"/>
              <a:buFont typeface="Lexend"/>
              <a:buChar char="●"/>
            </a:pPr>
            <a:endParaRPr lang="es-MX" sz="1400" b="1" dirty="0">
              <a:solidFill>
                <a:srgbClr val="3A245F"/>
              </a:solidFill>
              <a:latin typeface="Lexend"/>
            </a:endParaRPr>
          </a:p>
          <a:p>
            <a:pPr marL="120650">
              <a:lnSpc>
                <a:spcPct val="150000"/>
              </a:lnSpc>
              <a:buClr>
                <a:srgbClr val="FFB71D"/>
              </a:buClr>
              <a:buSzPts val="1700"/>
            </a:pPr>
            <a:r>
              <a:rPr lang="es-MX" dirty="0">
                <a:solidFill>
                  <a:srgbClr val="3A245F"/>
                </a:solidFill>
                <a:latin typeface="Lexend"/>
              </a:rPr>
              <a:t>1. Acatar la Constitución y las leyes.</a:t>
            </a:r>
          </a:p>
          <a:p>
            <a:pPr marL="120650">
              <a:lnSpc>
                <a:spcPct val="150000"/>
              </a:lnSpc>
              <a:buClr>
                <a:srgbClr val="FFB71D"/>
              </a:buClr>
              <a:buSzPts val="1700"/>
            </a:pPr>
            <a:r>
              <a:rPr lang="es-MX" dirty="0">
                <a:solidFill>
                  <a:srgbClr val="3A245F"/>
                </a:solidFill>
                <a:latin typeface="Lexend"/>
              </a:rPr>
              <a:t>2. Obrar conforme al principio de buena fe, absteniéndose de emplear maniobras dilatorias en las actuaciones, y de efectuar o aportar, a sabiendas, declaraciones o documentos falsos o hacer afirmaciones temerarias, entre otras conductas.</a:t>
            </a:r>
          </a:p>
          <a:p>
            <a:pPr marL="120650">
              <a:lnSpc>
                <a:spcPct val="150000"/>
              </a:lnSpc>
              <a:buClr>
                <a:srgbClr val="FFB71D"/>
              </a:buClr>
              <a:buSzPts val="1700"/>
            </a:pPr>
            <a:r>
              <a:rPr lang="es-MX" dirty="0">
                <a:solidFill>
                  <a:srgbClr val="3A245F"/>
                </a:solidFill>
                <a:latin typeface="Lexend"/>
              </a:rPr>
              <a:t>3. Ejercer con responsabilidad sus derechos, y en consecuencia abstenerse de reiterar solicitudes evidentemente improcedentes.</a:t>
            </a:r>
          </a:p>
          <a:p>
            <a:pPr marL="120650">
              <a:lnSpc>
                <a:spcPct val="150000"/>
              </a:lnSpc>
              <a:buClr>
                <a:srgbClr val="FFB71D"/>
              </a:buClr>
              <a:buSzPts val="1700"/>
            </a:pPr>
            <a:r>
              <a:rPr lang="es-MX" dirty="0">
                <a:solidFill>
                  <a:srgbClr val="3A245F"/>
                </a:solidFill>
                <a:latin typeface="Lexend"/>
              </a:rPr>
              <a:t>4. Observar un trato respetuoso con los servidores públicos.</a:t>
            </a:r>
          </a:p>
          <a:p>
            <a:pPr marL="120650">
              <a:lnSpc>
                <a:spcPct val="150000"/>
              </a:lnSpc>
              <a:buClr>
                <a:srgbClr val="FFB71D"/>
              </a:buClr>
              <a:buSzPts val="1700"/>
            </a:pPr>
            <a:r>
              <a:rPr lang="es-MX" dirty="0">
                <a:solidFill>
                  <a:srgbClr val="3A245F"/>
                </a:solidFill>
                <a:latin typeface="Lexend"/>
              </a:rPr>
              <a:t>5. Cuidar, preservar y hacer uso adecuado de las instalaciones, escenarios, enseres y demás recursos físicos de la entidad dispuestos para la ciudadanía. </a:t>
            </a:r>
          </a:p>
          <a:p>
            <a:pPr marL="120650">
              <a:lnSpc>
                <a:spcPct val="150000"/>
              </a:lnSpc>
              <a:buClr>
                <a:srgbClr val="FFB71D"/>
              </a:buClr>
              <a:buSzPts val="1700"/>
            </a:pPr>
            <a:r>
              <a:rPr lang="es-MX" dirty="0">
                <a:solidFill>
                  <a:srgbClr val="3A245F"/>
                </a:solidFill>
                <a:latin typeface="Lexend"/>
              </a:rPr>
              <a:t>6. Seguir las indicaciones y recomendaciones dadas por el personal de la entidad y/o logística durante los eventos y actividades culturales para el buen desarrollo de los mismos.  </a:t>
            </a:r>
          </a:p>
          <a:p>
            <a:pPr marL="120650">
              <a:lnSpc>
                <a:spcPct val="150000"/>
              </a:lnSpc>
              <a:buClr>
                <a:srgbClr val="FFB71D"/>
              </a:buClr>
              <a:buSzPts val="1700"/>
            </a:pPr>
            <a:r>
              <a:rPr lang="es-MX" dirty="0">
                <a:solidFill>
                  <a:srgbClr val="3A245F"/>
                </a:solidFill>
                <a:latin typeface="Lexend"/>
              </a:rPr>
              <a:t>7. Informar al personal de seguridad del evento si se observa una situación de riesgo o peligro.</a:t>
            </a:r>
          </a:p>
          <a:p>
            <a:pPr marL="120650">
              <a:lnSpc>
                <a:spcPct val="150000"/>
              </a:lnSpc>
              <a:buClr>
                <a:srgbClr val="FFB71D"/>
              </a:buClr>
              <a:buSzPts val="1700"/>
            </a:pPr>
            <a:endParaRPr lang="es-MX" sz="1400" b="1" dirty="0">
              <a:solidFill>
                <a:srgbClr val="3A245F"/>
              </a:solidFill>
              <a:latin typeface="Lexend"/>
            </a:endParaRPr>
          </a:p>
          <a:p>
            <a:pPr marL="457200" indent="-336550">
              <a:lnSpc>
                <a:spcPct val="150000"/>
              </a:lnSpc>
              <a:buClr>
                <a:srgbClr val="FFB71D"/>
              </a:buClr>
              <a:buSzPts val="1700"/>
              <a:buFont typeface="Lexend"/>
              <a:buChar char="●"/>
            </a:pPr>
            <a:r>
              <a:rPr lang="es-MX" sz="1400" dirty="0">
                <a:solidFill>
                  <a:srgbClr val="3A245F"/>
                </a:solidFill>
                <a:latin typeface="Lexend"/>
              </a:rPr>
              <a:t>Parágrafo. El incumplimiento de estos deberes no podrá ser invocado por la administración como pretexto para desconocer el derecho reclamado por el particular. </a:t>
            </a:r>
          </a:p>
          <a:p>
            <a:pPr marL="457200" indent="-336550">
              <a:lnSpc>
                <a:spcPct val="150000"/>
              </a:lnSpc>
              <a:buClr>
                <a:srgbClr val="FFB71D"/>
              </a:buClr>
              <a:buSzPts val="1700"/>
              <a:buFont typeface="Lexend"/>
              <a:buChar char="●"/>
            </a:pPr>
            <a:r>
              <a:rPr lang="es-MX" sz="1400" dirty="0">
                <a:solidFill>
                  <a:srgbClr val="3A245F"/>
                </a:solidFill>
                <a:latin typeface="Lexend"/>
              </a:rPr>
              <a:t>Empero podrá dar lugar a las sanciones penales, disciplinarias o de policía que sean del caso según la ley.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0743F944-EC46-9089-44CF-8C64FCABA483}"/>
              </a:ext>
            </a:extLst>
          </p:cNvPr>
          <p:cNvSpPr/>
          <p:nvPr/>
        </p:nvSpPr>
        <p:spPr>
          <a:xfrm>
            <a:off x="3084465" y="118756"/>
            <a:ext cx="1358063" cy="1019192"/>
          </a:xfrm>
          <a:prstGeom prst="rect">
            <a:avLst/>
          </a:prstGeom>
          <a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0000" b="84479" l="7396" r="90000">
                          <a14:foregroundMark x1="23750" y1="31979" x2="23750" y2="31979"/>
                          <a14:foregroundMark x1="39271" y1="46354" x2="39271" y2="46354"/>
                          <a14:foregroundMark x1="49688" y1="62813" x2="49688" y2="62813"/>
                          <a14:foregroundMark x1="71458" y1="41250" x2="71458" y2="41250"/>
                          <a14:foregroundMark x1="84896" y1="28854" x2="84896" y2="28854"/>
                          <a14:foregroundMark x1="88021" y1="31979" x2="88021" y2="31979"/>
                          <a14:foregroundMark x1="80729" y1="49479" x2="80729" y2="49479"/>
                          <a14:foregroundMark x1="73438" y1="61875" x2="73438" y2="61875"/>
                          <a14:foregroundMark x1="68333" y1="63854" x2="64167" y2="63854"/>
                          <a14:foregroundMark x1="48646" y1="60833" x2="42396" y2="57708"/>
                          <a14:foregroundMark x1="33125" y1="56667" x2="33125" y2="56667"/>
                          <a14:foregroundMark x1="24792" y1="45313" x2="24792" y2="45313"/>
                          <a14:foregroundMark x1="24792" y1="40208" x2="24792" y2="40208"/>
                          <a14:foregroundMark x1="17500" y1="31979" x2="17500" y2="31979"/>
                          <a14:foregroundMark x1="34167" y1="35104" x2="34167" y2="35104"/>
                          <a14:foregroundMark x1="49688" y1="29896" x2="49688" y2="29896"/>
                          <a14:foregroundMark x1="31042" y1="30938" x2="31042" y2="30938"/>
                          <a14:foregroundMark x1="37188" y1="25833" x2="37188" y2="25833"/>
                          <a14:foregroundMark x1="38229" y1="28854" x2="38229" y2="28854"/>
                          <a14:foregroundMark x1="37188" y1="42292" x2="37188" y2="42292"/>
                          <a14:foregroundMark x1="43438" y1="52604" x2="43438" y2="52604"/>
                          <a14:foregroundMark x1="39271" y1="65938" x2="39271" y2="65938"/>
                          <a14:foregroundMark x1="45521" y1="72083" x2="45521" y2="72083"/>
                          <a14:foregroundMark x1="39271" y1="64896" x2="39271" y2="64896"/>
                          <a14:foregroundMark x1="35104" y1="71146" x2="35104" y2="71146"/>
                          <a14:foregroundMark x1="32083" y1="61875" x2="32083" y2="61875"/>
                          <a14:foregroundMark x1="35104" y1="62813" x2="35104" y2="62813"/>
                          <a14:foregroundMark x1="37188" y1="63854" x2="37188" y2="63854"/>
                          <a14:foregroundMark x1="40313" y1="72083" x2="40313" y2="72083"/>
                          <a14:foregroundMark x1="39271" y1="69063" x2="39271" y2="69063"/>
                          <a14:foregroundMark x1="39271" y1="68021" x2="39271" y2="68021"/>
                          <a14:foregroundMark x1="61042" y1="52604" x2="61042" y2="52604"/>
                          <a14:foregroundMark x1="63125" y1="49479" x2="63125" y2="49479"/>
                          <a14:foregroundMark x1="65208" y1="49479" x2="65208" y2="49479"/>
                          <a14:foregroundMark x1="66250" y1="36042" x2="66250" y2="36042"/>
                          <a14:foregroundMark x1="67292" y1="36042" x2="67292" y2="36042"/>
                          <a14:foregroundMark x1="67292" y1="36042" x2="67292" y2="36042"/>
                          <a14:foregroundMark x1="63125" y1="30938" x2="63125" y2="30938"/>
                          <a14:foregroundMark x1="63125" y1="28854" x2="63125" y2="28854"/>
                          <a14:foregroundMark x1="68333" y1="33021" x2="68333" y2="33021"/>
                          <a14:foregroundMark x1="68333" y1="33021" x2="68333" y2="33021"/>
                          <a14:foregroundMark x1="68333" y1="33021" x2="68333" y2="33021"/>
                          <a14:foregroundMark x1="58958" y1="46354" x2="58958" y2="46354"/>
                          <a14:foregroundMark x1="50729" y1="49479" x2="50729" y2="49479"/>
                          <a14:foregroundMark x1="44479" y1="46354" x2="38229" y2="41250"/>
                          <a14:foregroundMark x1="34167" y1="39167" x2="31042" y2="39167"/>
                          <a14:foregroundMark x1="24792" y1="41250" x2="24792" y2="41250"/>
                          <a14:foregroundMark x1="43438" y1="47396" x2="43438" y2="47396"/>
                          <a14:foregroundMark x1="54792" y1="48438" x2="58958" y2="49479"/>
                          <a14:foregroundMark x1="64167" y1="48438" x2="68333" y2="47396"/>
                          <a14:foregroundMark x1="68333" y1="46354" x2="68333" y2="41250"/>
                          <a14:foregroundMark x1="68333" y1="37083" x2="68333" y2="37083"/>
                          <a14:foregroundMark x1="70417" y1="36042" x2="75521" y2="40208"/>
                          <a14:foregroundMark x1="76563" y1="41250" x2="76563" y2="41250"/>
                          <a14:foregroundMark x1="80729" y1="44271" x2="82813" y2="47396"/>
                          <a14:foregroundMark x1="80729" y1="56667" x2="80729" y2="56667"/>
                          <a14:foregroundMark x1="85938" y1="50521" x2="85938" y2="50521"/>
                          <a14:foregroundMark x1="85938" y1="50521" x2="85938" y2="50521"/>
                          <a14:foregroundMark x1="79688" y1="56667" x2="79688" y2="56667"/>
                          <a14:foregroundMark x1="77604" y1="56667" x2="77604" y2="56667"/>
                          <a14:foregroundMark x1="78646" y1="56667" x2="78646" y2="56667"/>
                          <a14:foregroundMark x1="79688" y1="58750" x2="76563" y2="62813"/>
                          <a14:foregroundMark x1="76563" y1="62813" x2="76563" y2="62813"/>
                          <a14:foregroundMark x1="73438" y1="63854" x2="73438" y2="63854"/>
                          <a14:foregroundMark x1="70417" y1="65938" x2="70417" y2="65938"/>
                          <a14:foregroundMark x1="70417" y1="66979" x2="67292" y2="70104"/>
                          <a14:foregroundMark x1="67292" y1="70104" x2="67292" y2="70104"/>
                          <a14:foregroundMark x1="64167" y1="71146" x2="61042" y2="75208"/>
                          <a14:foregroundMark x1="61042" y1="75208" x2="61042" y2="75208"/>
                          <a14:foregroundMark x1="58958" y1="75208" x2="54792" y2="77292"/>
                          <a14:foregroundMark x1="52812" y1="78333" x2="48646" y2="80417"/>
                          <a14:foregroundMark x1="47604" y1="80417" x2="47604" y2="80417"/>
                          <a14:foregroundMark x1="44479" y1="78333" x2="44479" y2="78333"/>
                          <a14:foregroundMark x1="40313" y1="77292" x2="40313" y2="77292"/>
                          <a14:foregroundMark x1="38229" y1="75208" x2="38229" y2="75208"/>
                          <a14:foregroundMark x1="36146" y1="74167" x2="33125" y2="73125"/>
                          <a14:foregroundMark x1="31042" y1="69063" x2="31042" y2="69063"/>
                          <a14:foregroundMark x1="31042" y1="69063" x2="30000" y2="65938"/>
                          <a14:foregroundMark x1="25833" y1="59792" x2="25833" y2="59792"/>
                          <a14:foregroundMark x1="24792" y1="54583" x2="24792" y2="54583"/>
                          <a14:foregroundMark x1="23750" y1="50521" x2="22708" y2="47396"/>
                          <a14:foregroundMark x1="20625" y1="39167" x2="20625" y2="39167"/>
                          <a14:foregroundMark x1="21667" y1="39167" x2="21667" y2="39167"/>
                          <a14:foregroundMark x1="49688" y1="34063" x2="49688" y2="34063"/>
                          <a14:foregroundMark x1="51771" y1="36042" x2="54792" y2="40208"/>
                          <a14:foregroundMark x1="54792" y1="41250" x2="56875" y2="42292"/>
                          <a14:foregroundMark x1="40313" y1="28854" x2="40313" y2="28854"/>
                          <a14:foregroundMark x1="28958" y1="23750" x2="65000" y2="41458"/>
                          <a14:foregroundMark x1="65000" y1="41458" x2="28542" y2="81354"/>
                          <a14:foregroundMark x1="28542" y1="81354" x2="64583" y2="62292"/>
                          <a14:foregroundMark x1="64583" y1="62292" x2="64167" y2="38125"/>
                          <a14:foregroundMark x1="7569" y1="79244" x2="7396" y2="79792"/>
                          <a14:foregroundMark x1="24792" y1="24792" x2="11778" y2="65938"/>
                          <a14:foregroundMark x1="13022" y1="65938" x2="25417" y2="35417"/>
                          <a14:foregroundMark x1="7396" y1="79792" x2="7615" y2="79253"/>
                          <a14:foregroundMark x1="25417" y1="35417" x2="59375" y2="48438"/>
                          <a14:foregroundMark x1="59375" y1="48438" x2="32500" y2="80208"/>
                          <a14:foregroundMark x1="32500" y1="80208" x2="32292" y2="35104"/>
                          <a14:foregroundMark x1="32292" y1="35104" x2="71771" y2="23542"/>
                          <a14:foregroundMark x1="71771" y1="23542" x2="68333" y2="31979"/>
                          <a14:foregroundMark x1="18542" y1="56667" x2="35104" y2="53542"/>
                          <a14:foregroundMark x1="74479" y1="27813" x2="78646" y2="68438"/>
                          <a14:foregroundMark x1="78646" y1="68438" x2="73229" y2="27396"/>
                          <a14:foregroundMark x1="73229" y1="27396" x2="59792" y2="69271"/>
                          <a14:foregroundMark x1="59792" y1="69271" x2="19583" y2="69896"/>
                          <a14:foregroundMark x1="19583" y1="69896" x2="56875" y2="83438"/>
                          <a14:foregroundMark x1="56875" y1="83438" x2="71250" y2="49063"/>
                          <a14:foregroundMark x1="71250" y1="49063" x2="70417" y2="50521"/>
                          <a14:foregroundMark x1="88021" y1="47396" x2="88021" y2="49479"/>
                          <a14:foregroundMark x1="63125" y1="76250" x2="82604" y2="38542"/>
                          <a14:foregroundMark x1="82604" y1="38542" x2="82813" y2="25833"/>
                          <a14:foregroundMark x1="18542" y1="25833" x2="18750" y2="73750"/>
                          <a14:foregroundMark x1="18750" y1="73750" x2="54375" y2="81354"/>
                          <a14:foregroundMark x1="54375" y1="81354" x2="88021" y2="48438"/>
                          <a14:foregroundMark x1="76563" y1="68021" x2="39688" y2="80208"/>
                          <a14:foregroundMark x1="39688" y1="80208" x2="54792" y2="79375"/>
                          <a14:foregroundMark x1="66250" y1="73125" x2="48646" y2="81354"/>
                          <a14:foregroundMark x1="39271" y1="77292" x2="49688" y2="84479"/>
                          <a14:foregroundMark x1="67292" y1="75208" x2="84896" y2="74167"/>
                          <a14:foregroundMark x1="80729" y1="59792" x2="84896" y2="51563"/>
                          <a14:foregroundMark x1="83854" y1="58750" x2="84896" y2="57708"/>
                          <a14:foregroundMark x1="21667" y1="46354" x2="52396" y2="80000"/>
                          <a14:foregroundMark x1="52396" y1="80000" x2="79896" y2="58333"/>
                          <a14:foregroundMark x1="79896" y1="58333" x2="77604" y2="60833"/>
                          <a14:foregroundMark x1="15521" y1="63854" x2="15521" y2="63854"/>
                          <a14:foregroundMark x1="13438" y1="66979" x2="13438" y2="66979"/>
                          <a14:foregroundMark x1="12396" y1="66979" x2="12396" y2="66979"/>
                          <a14:foregroundMark x1="41354" y1="74167" x2="45521" y2="73125"/>
                          <a14:foregroundMark x1="55833" y1="70104" x2="55833" y2="70104"/>
                          <a14:foregroundMark x1="77604" y1="64896" x2="77604" y2="64896"/>
                          <a14:foregroundMark x1="82813" y1="62813" x2="82813" y2="62813"/>
                          <a14:foregroundMark x1="79688" y1="63854" x2="81146" y2="28854"/>
                          <a14:foregroundMark x1="81146" y1="28854" x2="80729" y2="28854"/>
                          <a14:foregroundMark x1="82813" y1="59792" x2="45521" y2="71563"/>
                          <a14:foregroundMark x1="45521" y1="71563" x2="49688" y2="68021"/>
                          <a14:backgroundMark x1="10590" y1="66979" x2="11354" y2="59792"/>
                          <a14:backgroundMark x1="9271" y1="79375" x2="10590" y2="66979"/>
                          <a14:backgroundMark x1="10313" y1="69063" x2="8229" y2="79375"/>
                          <a14:backgroundMark x1="11354" y1="66979" x2="11354" y2="72083"/>
                          <a14:backgroundMark x1="11354" y1="65938" x2="11354" y2="6697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7000" b="-17000"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3">
            <a:schemeClr val="accent4">
              <a:tint val="50000"/>
              <a:hueOff val="-4153507"/>
              <a:satOff val="-6879"/>
              <a:lumOff val="-168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2153651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1f2c0665e5f_0_67"/>
          <p:cNvSpPr txBox="1"/>
          <p:nvPr/>
        </p:nvSpPr>
        <p:spPr>
          <a:xfrm>
            <a:off x="2126577" y="1606399"/>
            <a:ext cx="8452327" cy="1938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MX" sz="5700" b="1" i="0" u="none" strike="noStrike" cap="none" dirty="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Canales de</a:t>
            </a:r>
            <a:r>
              <a:rPr lang="es-MX" sz="5700" b="1" dirty="0">
                <a:solidFill>
                  <a:schemeClr val="lt1"/>
                </a:solidFill>
                <a:latin typeface="Oswald"/>
                <a:sym typeface="Oswald"/>
              </a:rPr>
              <a:t> la Fundación Gilberto Alzate Avendaño</a:t>
            </a:r>
            <a:r>
              <a:rPr lang="es-CO" sz="5700" b="1" dirty="0">
                <a:solidFill>
                  <a:schemeClr val="lt1"/>
                </a:solidFill>
                <a:latin typeface="Oswald"/>
                <a:sym typeface="Oswald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498117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1f2c0665e5f_0_285"/>
          <p:cNvSpPr txBox="1"/>
          <p:nvPr/>
        </p:nvSpPr>
        <p:spPr>
          <a:xfrm>
            <a:off x="447479" y="235953"/>
            <a:ext cx="11297039" cy="923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MX" sz="4800" b="1" i="0" u="none" strike="noStrike" cap="none" dirty="0">
                <a:solidFill>
                  <a:srgbClr val="533088"/>
                </a:solidFill>
                <a:latin typeface="Oswald"/>
                <a:ea typeface="Oswald"/>
                <a:cs typeface="Oswald"/>
                <a:sym typeface="Oswald"/>
              </a:rPr>
              <a:t>Canales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6C86266-6EED-6B12-0717-0DAB6C7F0831}"/>
              </a:ext>
            </a:extLst>
          </p:cNvPr>
          <p:cNvSpPr txBox="1"/>
          <p:nvPr/>
        </p:nvSpPr>
        <p:spPr>
          <a:xfrm>
            <a:off x="1959689" y="2227767"/>
            <a:ext cx="9976681" cy="43942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336550">
              <a:lnSpc>
                <a:spcPct val="150000"/>
              </a:lnSpc>
              <a:buClr>
                <a:srgbClr val="FFB71D"/>
              </a:buClr>
              <a:buSzPts val="1700"/>
              <a:buFont typeface="Lexend"/>
              <a:buChar char="●"/>
            </a:pPr>
            <a:r>
              <a:rPr lang="es-MX" sz="1700" b="1" dirty="0">
                <a:solidFill>
                  <a:srgbClr val="5C3D8F"/>
                </a:solidFill>
                <a:latin typeface="Lexend Deca"/>
              </a:rPr>
              <a:t>Atención Presencial: </a:t>
            </a:r>
          </a:p>
          <a:p>
            <a:pPr marL="120650">
              <a:lnSpc>
                <a:spcPct val="150000"/>
              </a:lnSpc>
              <a:buClr>
                <a:srgbClr val="FFB71D"/>
              </a:buClr>
              <a:buSzPts val="1700"/>
            </a:pPr>
            <a:r>
              <a:rPr lang="es-MX" sz="1400" dirty="0">
                <a:solidFill>
                  <a:srgbClr val="3A245F"/>
                </a:solidFill>
                <a:latin typeface="Lexend"/>
              </a:rPr>
              <a:t>                    Oficina de Atención a la Ciudadanía y radicación: Calle 10 # 2 - 54 Bogotá, D.C.  </a:t>
            </a:r>
            <a:endParaRPr lang="es-MX" dirty="0">
              <a:solidFill>
                <a:srgbClr val="3A245F"/>
              </a:solidFill>
              <a:latin typeface="Lexend"/>
            </a:endParaRPr>
          </a:p>
          <a:p>
            <a:pPr marL="120650">
              <a:lnSpc>
                <a:spcPct val="150000"/>
              </a:lnSpc>
              <a:buClr>
                <a:srgbClr val="FFB71D"/>
              </a:buClr>
              <a:buSzPts val="1700"/>
            </a:pPr>
            <a:r>
              <a:rPr lang="es-MX" sz="1400" dirty="0">
                <a:solidFill>
                  <a:srgbClr val="3A245F"/>
                </a:solidFill>
                <a:latin typeface="Lexend"/>
              </a:rPr>
              <a:t>	     Horari</a:t>
            </a:r>
            <a:r>
              <a:rPr lang="es-MX" dirty="0">
                <a:solidFill>
                  <a:srgbClr val="3A245F"/>
                </a:solidFill>
                <a:latin typeface="Lexend"/>
              </a:rPr>
              <a:t>o: </a:t>
            </a:r>
            <a:r>
              <a:rPr lang="es-MX" sz="1400" dirty="0">
                <a:solidFill>
                  <a:srgbClr val="3A245F"/>
                </a:solidFill>
                <a:latin typeface="Lexend"/>
              </a:rPr>
              <a:t>8:00 a.m. a 5:30 p.m.</a:t>
            </a:r>
          </a:p>
          <a:p>
            <a:pPr marL="120650">
              <a:lnSpc>
                <a:spcPct val="150000"/>
              </a:lnSpc>
              <a:buClr>
                <a:srgbClr val="FFB71D"/>
              </a:buClr>
              <a:buSzPts val="1700"/>
            </a:pPr>
            <a:endParaRPr lang="es-MX" sz="1400" dirty="0">
              <a:solidFill>
                <a:srgbClr val="3A245F"/>
              </a:solidFill>
              <a:latin typeface="Lexend"/>
            </a:endParaRPr>
          </a:p>
          <a:p>
            <a:pPr marL="120650">
              <a:lnSpc>
                <a:spcPct val="150000"/>
              </a:lnSpc>
              <a:buClr>
                <a:srgbClr val="FFB71D"/>
              </a:buClr>
              <a:buSzPts val="1700"/>
            </a:pPr>
            <a:r>
              <a:rPr lang="es-MX" sz="1400" dirty="0">
                <a:solidFill>
                  <a:srgbClr val="3A245F"/>
                </a:solidFill>
                <a:latin typeface="Lexend"/>
              </a:rPr>
              <a:t>                    Buzón de sugerencias ubicados en: </a:t>
            </a:r>
          </a:p>
          <a:p>
            <a:pPr marL="120650">
              <a:lnSpc>
                <a:spcPct val="150000"/>
              </a:lnSpc>
              <a:buClr>
                <a:srgbClr val="FFB71D"/>
              </a:buClr>
              <a:buSzPts val="1700"/>
            </a:pPr>
            <a:r>
              <a:rPr lang="es-MX" sz="1400" dirty="0">
                <a:solidFill>
                  <a:srgbClr val="3A245F"/>
                </a:solidFill>
                <a:latin typeface="Lexend"/>
              </a:rPr>
              <a:t>                                    Sede Casa Amarilla Calle 10 # 2 - 54 Bogotá, D.C. </a:t>
            </a:r>
          </a:p>
          <a:p>
            <a:pPr marL="120650">
              <a:lnSpc>
                <a:spcPct val="150000"/>
              </a:lnSpc>
              <a:buClr>
                <a:srgbClr val="FFB71D"/>
              </a:buClr>
              <a:buSzPts val="1700"/>
            </a:pPr>
            <a:r>
              <a:rPr lang="es-MX" sz="1400" dirty="0">
                <a:solidFill>
                  <a:srgbClr val="3A245F"/>
                </a:solidFill>
                <a:latin typeface="Lexend"/>
              </a:rPr>
              <a:t>                                    Sede Principal Carrera 3 # 10 - 27 Bogotá, D.C.</a:t>
            </a:r>
          </a:p>
          <a:p>
            <a:pPr marL="120650">
              <a:lnSpc>
                <a:spcPct val="150000"/>
              </a:lnSpc>
              <a:buClr>
                <a:srgbClr val="FFB71D"/>
              </a:buClr>
              <a:buSzPts val="1700"/>
            </a:pPr>
            <a:endParaRPr lang="es-MX" sz="1400" dirty="0">
              <a:solidFill>
                <a:srgbClr val="3A245F"/>
              </a:solidFill>
              <a:latin typeface="Lexend"/>
            </a:endParaRPr>
          </a:p>
          <a:p>
            <a:pPr marL="457200" indent="-336550">
              <a:lnSpc>
                <a:spcPct val="150000"/>
              </a:lnSpc>
              <a:buClr>
                <a:srgbClr val="FFB71D"/>
              </a:buClr>
              <a:buSzPts val="1700"/>
              <a:buFont typeface="Lexend"/>
              <a:buChar char="●"/>
            </a:pPr>
            <a:r>
              <a:rPr lang="es-MX" sz="1700" b="1" dirty="0">
                <a:solidFill>
                  <a:srgbClr val="5C3D8F"/>
                </a:solidFill>
                <a:latin typeface="Lexend Deca"/>
              </a:rPr>
              <a:t>Atención Telefónica: </a:t>
            </a:r>
          </a:p>
          <a:p>
            <a:pPr marL="120650" lvl="3">
              <a:lnSpc>
                <a:spcPct val="150000"/>
              </a:lnSpc>
              <a:buClr>
                <a:srgbClr val="FFB71D"/>
              </a:buClr>
              <a:buSzPts val="1700"/>
            </a:pPr>
            <a:r>
              <a:rPr lang="es-MX" dirty="0">
                <a:solidFill>
                  <a:srgbClr val="3A245F"/>
                </a:solidFill>
                <a:latin typeface="Lexend"/>
              </a:rPr>
              <a:t>                  -   Llamando al PBX 432 04 10 Ext. 104 en Bogotá. </a:t>
            </a:r>
            <a:r>
              <a:rPr lang="es-MX" sz="1400" dirty="0">
                <a:solidFill>
                  <a:srgbClr val="3A245F"/>
                </a:solidFill>
                <a:latin typeface="Lexend"/>
              </a:rPr>
              <a:t>Horari</a:t>
            </a:r>
            <a:r>
              <a:rPr lang="es-MX" dirty="0">
                <a:solidFill>
                  <a:srgbClr val="3A245F"/>
                </a:solidFill>
                <a:latin typeface="Lexend"/>
              </a:rPr>
              <a:t>o: </a:t>
            </a:r>
            <a:r>
              <a:rPr lang="es-MX" sz="1400" dirty="0">
                <a:solidFill>
                  <a:srgbClr val="3A245F"/>
                </a:solidFill>
                <a:latin typeface="Lexend"/>
              </a:rPr>
              <a:t>8:00 a.m. a 5:30 </a:t>
            </a:r>
            <a:r>
              <a:rPr lang="es-MX" sz="1400" dirty="0" err="1">
                <a:solidFill>
                  <a:srgbClr val="3A245F"/>
                </a:solidFill>
                <a:latin typeface="Lexend"/>
              </a:rPr>
              <a:t>p.m</a:t>
            </a:r>
            <a:endParaRPr lang="es-MX" dirty="0">
              <a:solidFill>
                <a:srgbClr val="3A245F"/>
              </a:solidFill>
              <a:latin typeface="Lexend"/>
            </a:endParaRPr>
          </a:p>
          <a:p>
            <a:pPr marL="120650" lvl="3">
              <a:lnSpc>
                <a:spcPct val="150000"/>
              </a:lnSpc>
              <a:buClr>
                <a:srgbClr val="FFB71D"/>
              </a:buClr>
              <a:buSzPts val="1700"/>
            </a:pPr>
            <a:r>
              <a:rPr lang="es-MX" dirty="0">
                <a:solidFill>
                  <a:srgbClr val="3A245F"/>
                </a:solidFill>
                <a:latin typeface="Lexend"/>
              </a:rPr>
              <a:t>                  - Línea 195: atención 24 horas.</a:t>
            </a:r>
          </a:p>
          <a:p>
            <a:pPr marL="120650" lvl="3">
              <a:lnSpc>
                <a:spcPct val="150000"/>
              </a:lnSpc>
              <a:buClr>
                <a:srgbClr val="FFB71D"/>
              </a:buClr>
              <a:buSzPts val="1700"/>
            </a:pPr>
            <a:r>
              <a:rPr lang="es-MX" dirty="0">
                <a:solidFill>
                  <a:srgbClr val="3A245F"/>
                </a:solidFill>
                <a:latin typeface="Lexend"/>
              </a:rPr>
              <a:t>                  -   WhatsApp para atención y solicitar citas: 3227306238.</a:t>
            </a:r>
            <a:r>
              <a:rPr lang="es-MX" sz="1400" dirty="0">
                <a:solidFill>
                  <a:srgbClr val="3A245F"/>
                </a:solidFill>
                <a:latin typeface="Lexend"/>
              </a:rPr>
              <a:t> Horari</a:t>
            </a:r>
            <a:r>
              <a:rPr lang="es-MX" dirty="0">
                <a:solidFill>
                  <a:srgbClr val="3A245F"/>
                </a:solidFill>
                <a:latin typeface="Lexend"/>
              </a:rPr>
              <a:t>o: </a:t>
            </a:r>
            <a:r>
              <a:rPr lang="es-MX" sz="1400" dirty="0">
                <a:solidFill>
                  <a:srgbClr val="3A245F"/>
                </a:solidFill>
                <a:latin typeface="Lexend"/>
              </a:rPr>
              <a:t>8:00 a.m. a 5:30 p.m.</a:t>
            </a:r>
          </a:p>
          <a:p>
            <a:pPr marL="120650" lvl="3">
              <a:lnSpc>
                <a:spcPct val="150000"/>
              </a:lnSpc>
              <a:buClr>
                <a:srgbClr val="FFB71D"/>
              </a:buClr>
              <a:buSzPts val="1700"/>
            </a:pPr>
            <a:endParaRPr lang="es-MX" dirty="0">
              <a:solidFill>
                <a:srgbClr val="3A245F"/>
              </a:solidFill>
              <a:latin typeface="Lexend"/>
            </a:endParaRPr>
          </a:p>
        </p:txBody>
      </p:sp>
      <p:sp>
        <p:nvSpPr>
          <p:cNvPr id="4" name="Google Shape;90;p3">
            <a:extLst>
              <a:ext uri="{FF2B5EF4-FFF2-40B4-BE49-F238E27FC236}">
                <a16:creationId xmlns:a16="http://schemas.microsoft.com/office/drawing/2014/main" id="{4965404B-2ABC-AAB0-81E4-50191E09F23E}"/>
              </a:ext>
            </a:extLst>
          </p:cNvPr>
          <p:cNvSpPr txBox="1"/>
          <p:nvPr/>
        </p:nvSpPr>
        <p:spPr>
          <a:xfrm>
            <a:off x="447478" y="1163174"/>
            <a:ext cx="11158367" cy="136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s-MX" sz="1700" dirty="0">
                <a:solidFill>
                  <a:srgbClr val="3A245F"/>
                </a:solidFill>
                <a:latin typeface="Lexend Deca"/>
                <a:sym typeface="Lexend Deca"/>
              </a:rPr>
              <a:t>La Fundación Gilberto Alzate Avendaño cuenta con personas capacitadas y dispuestas a brindarle un servicio que cumpla con sus expectativas frente a los servicios y trámites en la entidad, para lo cual pone a disposición de la ciudadanía para el ejercicio y garantía de sus derechos los siguientes medios:</a:t>
            </a:r>
          </a:p>
          <a:p>
            <a:pPr marL="4572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0" i="0" u="none" strike="noStrike" cap="none" dirty="0">
              <a:solidFill>
                <a:srgbClr val="3A245F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BF796D19-7E0C-4EC2-EDED-70F957D7A60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470" b="95455" l="9559" r="89706">
                        <a14:foregroundMark x1="46324" y1="46970" x2="46324" y2="46970"/>
                        <a14:foregroundMark x1="47059" y1="42803" x2="47059" y2="42803"/>
                        <a14:foregroundMark x1="48897" y1="46212" x2="48897" y2="46212"/>
                        <a14:foregroundMark x1="50000" y1="48106" x2="50735" y2="49621"/>
                        <a14:foregroundMark x1="51103" y1="45833" x2="51103" y2="45833"/>
                        <a14:foregroundMark x1="15074" y1="91288" x2="15074" y2="91288"/>
                        <a14:foregroundMark x1="69485" y1="90530" x2="69485" y2="90530"/>
                        <a14:foregroundMark x1="65809" y1="95455" x2="65809" y2="95455"/>
                        <a14:foregroundMark x1="80147" y1="87879" x2="80147" y2="87879"/>
                        <a14:foregroundMark x1="81618" y1="76136" x2="82353" y2="75379"/>
                        <a14:foregroundMark x1="73897" y1="54924" x2="74265" y2="53409"/>
                        <a14:foregroundMark x1="77206" y1="46591" x2="77206" y2="46591"/>
                        <a14:foregroundMark x1="46691" y1="43561" x2="45956" y2="44318"/>
                        <a14:foregroundMark x1="75368" y1="22348" x2="75368" y2="22348"/>
                      </a14:backgroundRemoval>
                    </a14:imgEffect>
                  </a14:imgLayer>
                </a14:imgProps>
              </a:ext>
            </a:extLst>
          </a:blip>
          <a:srcRect l="10602" t="13536" r="8487" b="492"/>
          <a:stretch/>
        </p:blipFill>
        <p:spPr>
          <a:xfrm>
            <a:off x="706866" y="2579942"/>
            <a:ext cx="1646568" cy="1698116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6DBACD1E-171F-6463-5125-F09C77787B4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918" b="92623" l="9639" r="91968">
                        <a14:foregroundMark x1="48594" y1="77869" x2="51406" y2="76639"/>
                        <a14:foregroundMark x1="56225" y1="70492" x2="56225" y2="70492"/>
                        <a14:foregroundMark x1="65863" y1="72541" x2="65863" y2="72541"/>
                        <a14:foregroundMark x1="52209" y1="81148" x2="52209" y2="81148"/>
                        <a14:foregroundMark x1="56225" y1="76639" x2="57430" y2="74180"/>
                        <a14:foregroundMark x1="57430" y1="71721" x2="57430" y2="71721"/>
                        <a14:foregroundMark x1="49398" y1="84836" x2="49398" y2="84836"/>
                        <a14:foregroundMark x1="56225" y1="84016" x2="56225" y2="84016"/>
                        <a14:foregroundMark x1="82329" y1="85656" x2="82329" y2="85656"/>
                        <a14:foregroundMark x1="81526" y1="78689" x2="84739" y2="81148"/>
                        <a14:foregroundMark x1="89960" y1="88115" x2="89960" y2="88115"/>
                        <a14:foregroundMark x1="81526" y1="92623" x2="81526" y2="92623"/>
                        <a14:foregroundMark x1="70281" y1="92623" x2="70281" y2="92623"/>
                        <a14:foregroundMark x1="80321" y1="92623" x2="80321" y2="92623"/>
                        <a14:foregroundMark x1="87550" y1="92623" x2="87550" y2="92623"/>
                        <a14:foregroundMark x1="80321" y1="68852" x2="80321" y2="68852"/>
                        <a14:foregroundMark x1="92369" y1="77869" x2="92369" y2="77869"/>
                        <a14:foregroundMark x1="55422" y1="68852" x2="55422" y2="68852"/>
                        <a14:foregroundMark x1="53012" y1="47131" x2="53012" y2="47131"/>
                        <a14:foregroundMark x1="34940" y1="25000" x2="34940" y2="25000"/>
                        <a14:foregroundMark x1="25301" y1="20492" x2="25301" y2="20492"/>
                        <a14:foregroundMark x1="15261" y1="25000" x2="15261" y2="25000"/>
                        <a14:foregroundMark x1="31325" y1="4918" x2="31325" y2="4918"/>
                        <a14:foregroundMark x1="30522" y1="26639" x2="30522" y2="26639"/>
                        <a14:foregroundMark x1="34137" y1="20492" x2="34137" y2="20492"/>
                        <a14:foregroundMark x1="33333" y1="23361" x2="33333" y2="23361"/>
                        <a14:foregroundMark x1="32530" y1="27869" x2="32530" y2="27869"/>
                        <a14:foregroundMark x1="35743" y1="36475" x2="35743" y2="36475"/>
                        <a14:foregroundMark x1="28916" y1="32787" x2="28916" y2="32787"/>
                        <a14:foregroundMark x1="28916" y1="34836" x2="28916" y2="34836"/>
                        <a14:foregroundMark x1="65060" y1="38934" x2="65060" y2="38934"/>
                        <a14:foregroundMark x1="67470" y1="60246" x2="67470" y2="60246"/>
                        <a14:foregroundMark x1="62249" y1="76639" x2="62249" y2="76639"/>
                        <a14:foregroundMark x1="59036" y1="92623" x2="59036" y2="92623"/>
                        <a14:foregroundMark x1="32530" y1="21721" x2="32530" y2="2172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9794" y="4672789"/>
            <a:ext cx="1611361" cy="1579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7643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347</TotalTime>
  <Words>1140</Words>
  <Application>Microsoft Office PowerPoint</Application>
  <PresentationFormat>Panorámica</PresentationFormat>
  <Paragraphs>64</Paragraphs>
  <Slides>11</Slides>
  <Notes>11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7" baseType="lpstr">
      <vt:lpstr>Oswald</vt:lpstr>
      <vt:lpstr>Lexend Deca</vt:lpstr>
      <vt:lpstr>Arial</vt:lpstr>
      <vt:lpstr>Lexend</vt:lpstr>
      <vt:lpstr>Calibri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NLOZANO</dc:creator>
  <cp:lastModifiedBy>NLOZANO</cp:lastModifiedBy>
  <cp:revision>10</cp:revision>
  <dcterms:modified xsi:type="dcterms:W3CDTF">2024-12-09T22:29:15Z</dcterms:modified>
</cp:coreProperties>
</file>