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5" r:id="rId5"/>
    <p:sldId id="267" r:id="rId6"/>
    <p:sldId id="260" r:id="rId7"/>
    <p:sldId id="272" r:id="rId8"/>
    <p:sldId id="268" r:id="rId9"/>
    <p:sldId id="273" r:id="rId10"/>
    <p:sldId id="269" r:id="rId11"/>
    <p:sldId id="270" r:id="rId12"/>
    <p:sldId id="271" r:id="rId13"/>
    <p:sldId id="26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exend" panose="020B0604020202020204" charset="0"/>
      <p:regular r:id="rId20"/>
      <p:bold r:id="rId21"/>
      <p:italic r:id="rId22"/>
      <p:boldItalic r:id="rId23"/>
    </p:embeddedFont>
    <p:embeddedFont>
      <p:font typeface="Lexend Deca" panose="020B0604020202020204" charset="0"/>
      <p:regular r:id="rId24"/>
      <p:bold r:id="rId25"/>
    </p:embeddedFont>
    <p:embeddedFont>
      <p:font typeface="Oswald" panose="00000500000000000000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6973">
          <p15:clr>
            <a:srgbClr val="747775"/>
          </p15:clr>
        </p15:guide>
        <p15:guide id="2" pos="629">
          <p15:clr>
            <a:srgbClr val="747775"/>
          </p15:clr>
        </p15:guide>
        <p15:guide id="3" orient="horz" pos="227">
          <p15:clr>
            <a:srgbClr val="747775"/>
          </p15:clr>
        </p15:guide>
        <p15:guide id="4" orient="horz" pos="1193">
          <p15:clr>
            <a:srgbClr val="747775"/>
          </p15:clr>
        </p15:guide>
        <p15:guide id="5" orient="horz" pos="1701">
          <p15:clr>
            <a:srgbClr val="747775"/>
          </p15:clr>
        </p15:guide>
        <p15:guide id="6" pos="3798">
          <p15:clr>
            <a:srgbClr val="747775"/>
          </p15:clr>
        </p15:guide>
        <p15:guide id="7" orient="horz" pos="1984">
          <p15:clr>
            <a:srgbClr val="747775"/>
          </p15:clr>
        </p15:guide>
        <p15:guide id="8" orient="horz" pos="3402">
          <p15:clr>
            <a:srgbClr val="747775"/>
          </p15:clr>
        </p15:guide>
        <p15:guide id="9" orient="horz" pos="4093">
          <p15:clr>
            <a:srgbClr val="747775"/>
          </p15:clr>
        </p15:guide>
        <p15:guide id="10" pos="7449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nVby9McBMUP+Qbwe7OSLGOTl8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A186C5-BFAA-4497-8008-CACF4F4B3D11}">
  <a:tblStyle styleId="{A3A186C5-BFAA-4497-8008-CACF4F4B3D1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49" autoAdjust="0"/>
  </p:normalViewPr>
  <p:slideViewPr>
    <p:cSldViewPr snapToGrid="0">
      <p:cViewPr varScale="1">
        <p:scale>
          <a:sx n="95" d="100"/>
          <a:sy n="95" d="100"/>
        </p:scale>
        <p:origin x="312" y="66"/>
      </p:cViewPr>
      <p:guideLst>
        <p:guide pos="6973"/>
        <p:guide pos="629"/>
        <p:guide orient="horz" pos="227"/>
        <p:guide orient="horz" pos="1193"/>
        <p:guide orient="horz" pos="1701"/>
        <p:guide pos="3798"/>
        <p:guide orient="horz" pos="1984"/>
        <p:guide orient="horz" pos="3402"/>
        <p:guide orient="horz" pos="4093"/>
        <p:guide pos="7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2c0665e5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f2c0665e5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782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2c0665e5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f2c0665e5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820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2c0665e5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f2c0665e5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3834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2c0665e5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f2c0665e5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6770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2c0665e5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f2c0665e5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054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2c0665e5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f2c0665e5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2c0665e5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f2c0665e5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37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2c0665e5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f2c0665e5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738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2c0665e5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f2c0665e5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824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ktok.com/@fuga_bog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twitter.com/FugaBogot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FugaBog" TargetMode="External"/><Relationship Id="rId5" Type="http://schemas.openxmlformats.org/officeDocument/2006/relationships/hyperlink" Target="https://www.instagram.com/fundaciongilbertoalzate/" TargetMode="External"/><Relationship Id="rId4" Type="http://schemas.openxmlformats.org/officeDocument/2006/relationships/hyperlink" Target="https://bogota.gov.co/sdqs/" TargetMode="External"/><Relationship Id="rId9" Type="http://schemas.openxmlformats.org/officeDocument/2006/relationships/hyperlink" Target="https://www.youtube.com/user/FundAlzat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 idx="4294967295"/>
          </p:nvPr>
        </p:nvSpPr>
        <p:spPr>
          <a:xfrm>
            <a:off x="2545666" y="4276556"/>
            <a:ext cx="6906300" cy="597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exend Deca"/>
                <a:ea typeface="Lexend Deca"/>
                <a:cs typeface="Lexend Deca"/>
                <a:sym typeface="Lexend Deca"/>
              </a:rPr>
              <a:t>Fecha: 30 de octubre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/>
            </a:pP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2c0665e5f_0_67"/>
          <p:cNvSpPr txBox="1">
            <a:spLocks noGrp="1"/>
          </p:cNvSpPr>
          <p:nvPr>
            <p:ph type="title" idx="4294967295"/>
          </p:nvPr>
        </p:nvSpPr>
        <p:spPr>
          <a:xfrm>
            <a:off x="2126577" y="1606399"/>
            <a:ext cx="8452327" cy="19389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s-MX" sz="57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Canales de</a:t>
            </a:r>
            <a:r>
              <a:rPr kumimoji="0" lang="es-MX" sz="57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swald"/>
                <a:ea typeface="Arial"/>
                <a:cs typeface="Arial"/>
                <a:sym typeface="Oswald"/>
              </a:rPr>
              <a:t> la Fundación Gilberto Alzate Avendaño</a:t>
            </a:r>
            <a:r>
              <a:rPr kumimoji="0" lang="es-CO" sz="57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swald"/>
                <a:ea typeface="Arial"/>
                <a:cs typeface="Arial"/>
                <a:sym typeface="Oswa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81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c0665e5f_0_285"/>
          <p:cNvSpPr txBox="1">
            <a:spLocks noGrp="1"/>
          </p:cNvSpPr>
          <p:nvPr>
            <p:ph type="title"/>
          </p:nvPr>
        </p:nvSpPr>
        <p:spPr>
          <a:xfrm>
            <a:off x="0" y="-1841"/>
            <a:ext cx="10515600" cy="10617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MX" sz="5700" b="1" dirty="0">
                <a:solidFill>
                  <a:srgbClr val="5E4CA0"/>
                </a:solidFill>
                <a:latin typeface="Oswald"/>
                <a:sym typeface="Oswald"/>
              </a:rPr>
              <a:t>Canales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F286D7C-4363-3B3F-E3DF-F37F319C3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83289"/>
            <a:ext cx="11736475" cy="6692202"/>
          </a:xfrm>
        </p:spPr>
        <p:txBody>
          <a:bodyPr>
            <a:normAutofit fontScale="77500" lnSpcReduction="20000"/>
          </a:bodyPr>
          <a:lstStyle/>
          <a:p>
            <a:pPr marL="114300" indent="0">
              <a:lnSpc>
                <a:spcPct val="170000"/>
              </a:lnSpc>
              <a:buNone/>
            </a:pPr>
            <a:r>
              <a:rPr lang="es-MX" sz="2200" dirty="0">
                <a:solidFill>
                  <a:srgbClr val="3A245F"/>
                </a:solidFill>
                <a:latin typeface="Lexend"/>
                <a:sym typeface="Lexend Deca"/>
              </a:rPr>
              <a:t>La Fundación Gilberto Alzate Avendaño cuenta con personas capacitadas y dispuestas a brindarle un servicio que cumpla con sus expectativas frente a los servicios y trámites en la entidad, para lo cual pone a disposición de la ciudadanía para el ejercicio y garantía de sus derechos los siguientes medios:</a:t>
            </a:r>
          </a:p>
          <a:p>
            <a:pPr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4600" dirty="0">
                <a:solidFill>
                  <a:srgbClr val="5E4CA0"/>
                </a:solidFill>
                <a:latin typeface="Oswald"/>
              </a:rPr>
              <a:t>Atención presencial: </a:t>
            </a:r>
          </a:p>
          <a:p>
            <a:pPr marL="120650" indent="0">
              <a:lnSpc>
                <a:spcPct val="150000"/>
              </a:lnSpc>
              <a:buClr>
                <a:srgbClr val="FFB71D"/>
              </a:buClr>
              <a:buSzPts val="1700"/>
              <a:buNone/>
            </a:pPr>
            <a:r>
              <a:rPr lang="es-MX" sz="2200" dirty="0">
                <a:solidFill>
                  <a:srgbClr val="3A245F"/>
                </a:solidFill>
                <a:latin typeface="Lexend"/>
              </a:rPr>
              <a:t>En la Oficina de Atención a la Ciudadanía y radicación ubicada en la Calle 10 # 2 - 54 Bogotá, D.C. Horario: 8:00 a.m. a 5:30 p.m.</a:t>
            </a:r>
          </a:p>
          <a:p>
            <a:pPr marL="120650" indent="0">
              <a:lnSpc>
                <a:spcPct val="150000"/>
              </a:lnSpc>
              <a:buClr>
                <a:srgbClr val="FFB71D"/>
              </a:buClr>
              <a:buSzPts val="1700"/>
              <a:buNone/>
            </a:pPr>
            <a:r>
              <a:rPr lang="es-MX" sz="2200" dirty="0">
                <a:solidFill>
                  <a:srgbClr val="3A245F"/>
                </a:solidFill>
                <a:latin typeface="Lexend"/>
              </a:rPr>
              <a:t>Contamos con dos buzones de sugerencias, ubicados en las siguientes sedes:</a:t>
            </a:r>
          </a:p>
          <a:p>
            <a:pPr marL="0" indent="0">
              <a:lnSpc>
                <a:spcPct val="150000"/>
              </a:lnSpc>
              <a:buClr>
                <a:srgbClr val="FFB71D"/>
              </a:buClr>
              <a:buSzPts val="1700"/>
              <a:buNone/>
            </a:pPr>
            <a:r>
              <a:rPr lang="es-MX" sz="2200" dirty="0">
                <a:solidFill>
                  <a:srgbClr val="3A245F"/>
                </a:solidFill>
                <a:latin typeface="Lexend"/>
              </a:rPr>
              <a:t>  Sede Casa Amarilla Calle 10 # 2 - 54 y sede Principal Calle 10 # 3 – 16 Bogotá, D.C.</a:t>
            </a:r>
          </a:p>
          <a:p>
            <a:pPr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4600" dirty="0">
                <a:solidFill>
                  <a:srgbClr val="5E4CA0"/>
                </a:solidFill>
                <a:latin typeface="Oswald"/>
              </a:rPr>
              <a:t>Atención telefónica: </a:t>
            </a:r>
          </a:p>
          <a:p>
            <a:pPr marL="457200" lvl="3" indent="-457200">
              <a:lnSpc>
                <a:spcPct val="150000"/>
              </a:lnSpc>
              <a:buClr>
                <a:srgbClr val="FFB71D"/>
              </a:buClr>
              <a:buSzPts val="1700"/>
              <a:buFont typeface="+mj-lt"/>
              <a:buAutoNum type="arabicPeriod"/>
            </a:pPr>
            <a:r>
              <a:rPr lang="es-MX" sz="2200" dirty="0">
                <a:solidFill>
                  <a:srgbClr val="3A245F"/>
                </a:solidFill>
                <a:latin typeface="Lexend"/>
              </a:rPr>
              <a:t>Llamando al PBX 432 04 10 Ext. 104 en Bogotá. Horario: 8:00 a.m. a 5:30 p.m.</a:t>
            </a:r>
          </a:p>
          <a:p>
            <a:pPr marL="457200" lvl="3" indent="-457200">
              <a:lnSpc>
                <a:spcPct val="150000"/>
              </a:lnSpc>
              <a:buClr>
                <a:srgbClr val="FFB71D"/>
              </a:buClr>
              <a:buSzPts val="1700"/>
              <a:buFont typeface="+mj-lt"/>
              <a:buAutoNum type="arabicPeriod"/>
            </a:pPr>
            <a:r>
              <a:rPr lang="es-MX" sz="2200" dirty="0">
                <a:solidFill>
                  <a:srgbClr val="3A245F"/>
                </a:solidFill>
                <a:latin typeface="Lexend"/>
              </a:rPr>
              <a:t>Línea Distrital 195: atención 24 horas.</a:t>
            </a:r>
          </a:p>
          <a:p>
            <a:pPr marL="457200" lvl="3" indent="-457200">
              <a:lnSpc>
                <a:spcPct val="150000"/>
              </a:lnSpc>
              <a:buClr>
                <a:srgbClr val="FFB71D"/>
              </a:buClr>
              <a:buSzPts val="1700"/>
              <a:buFont typeface="+mj-lt"/>
              <a:buAutoNum type="arabicPeriod"/>
            </a:pPr>
            <a:r>
              <a:rPr lang="es-MX" sz="2200" dirty="0">
                <a:solidFill>
                  <a:srgbClr val="3A245F"/>
                </a:solidFill>
                <a:latin typeface="Lexend"/>
              </a:rPr>
              <a:t>WhatsApp para atención y solicitar citas: 3227306238. Horario: 8:00 a.m. a 5:30 p.m.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60176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c0665e5f_0_2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033760" cy="923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SzPts val="1100"/>
              <a:buFont typeface="Arial"/>
            </a:pPr>
            <a:r>
              <a:rPr lang="es-MX" sz="5700" b="1" dirty="0">
                <a:solidFill>
                  <a:srgbClr val="5E4CA0"/>
                </a:solidFill>
                <a:latin typeface="Oswald"/>
                <a:sym typeface="Oswald"/>
              </a:rPr>
              <a:t>Canales (continuación).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B182D70-0F25-05CB-C0FA-64FBB067C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39003" y="663196"/>
            <a:ext cx="12331003" cy="6325433"/>
          </a:xfrm>
        </p:spPr>
        <p:txBody>
          <a:bodyPr>
            <a:normAutofit fontScale="32500" lnSpcReduction="20000"/>
          </a:bodyPr>
          <a:lstStyle/>
          <a:p>
            <a:pPr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1100" dirty="0">
                <a:solidFill>
                  <a:srgbClr val="5E4CA0"/>
                </a:solidFill>
                <a:latin typeface="Oswald"/>
              </a:rPr>
              <a:t>Atención virtual: </a:t>
            </a:r>
          </a:p>
          <a:p>
            <a:pPr lvl="1" indent="-457200">
              <a:lnSpc>
                <a:spcPct val="170000"/>
              </a:lnSpc>
              <a:buClr>
                <a:srgbClr val="FFB71D"/>
              </a:buClr>
              <a:buSzPts val="1700"/>
              <a:buFont typeface="Arial" panose="020B0604020202020204" pitchFamily="34" charset="0"/>
              <a:buChar char="•"/>
            </a:pPr>
            <a:r>
              <a:rPr lang="es-MX" sz="5200" dirty="0">
                <a:solidFill>
                  <a:srgbClr val="3A245F"/>
                </a:solidFill>
                <a:latin typeface="Lexend"/>
              </a:rPr>
              <a:t>Correo electrónico para PQRS: atencionalciudadano@fuga.gov.co</a:t>
            </a:r>
          </a:p>
          <a:p>
            <a:pPr lvl="1" indent="-457200">
              <a:lnSpc>
                <a:spcPct val="170000"/>
              </a:lnSpc>
              <a:buClr>
                <a:srgbClr val="FFB71D"/>
              </a:buClr>
              <a:buSzPts val="1700"/>
              <a:buFont typeface="Arial" panose="020B0604020202020204" pitchFamily="34" charset="0"/>
              <a:buChar char="•"/>
            </a:pPr>
            <a:r>
              <a:rPr lang="es-MX" sz="5200" dirty="0">
                <a:solidFill>
                  <a:srgbClr val="3A245F"/>
                </a:solidFill>
                <a:latin typeface="Lexend"/>
              </a:rPr>
              <a:t>Correo electrónico para solicitar citas: atencionalciudadano@fuga.gov.co</a:t>
            </a:r>
          </a:p>
          <a:p>
            <a:pPr lvl="1" indent="-457200">
              <a:lnSpc>
                <a:spcPct val="170000"/>
              </a:lnSpc>
              <a:buClr>
                <a:srgbClr val="FFB71D"/>
              </a:buClr>
              <a:buSzPts val="1700"/>
              <a:buFont typeface="Arial" panose="020B0604020202020204" pitchFamily="34" charset="0"/>
              <a:buChar char="•"/>
            </a:pPr>
            <a:r>
              <a:rPr lang="es-MX" sz="5200" dirty="0">
                <a:solidFill>
                  <a:srgbClr val="3A245F"/>
                </a:solidFill>
                <a:latin typeface="Lexend"/>
              </a:rPr>
              <a:t>Correo electrónico para notificaciones judiciales: notificacionesjudiciales@fuga.gov.co</a:t>
            </a:r>
          </a:p>
          <a:p>
            <a:pPr lvl="1" indent="-457200">
              <a:lnSpc>
                <a:spcPct val="170000"/>
              </a:lnSpc>
              <a:buClr>
                <a:srgbClr val="FFB71D"/>
              </a:buClr>
              <a:buSzPts val="1700"/>
              <a:buFont typeface="Arial" panose="020B0604020202020204" pitchFamily="34" charset="0"/>
              <a:buChar char="•"/>
            </a:pPr>
            <a:r>
              <a:rPr lang="es-MX" sz="5200" dirty="0">
                <a:solidFill>
                  <a:srgbClr val="3A245F"/>
                </a:solidFill>
                <a:latin typeface="Lexend"/>
              </a:rPr>
              <a:t>Accediendo al Formulario de contacto disponible en nuestra página web o directamente a través de la  página: </a:t>
            </a:r>
            <a:r>
              <a:rPr lang="es-MX" sz="5200" dirty="0">
                <a:solidFill>
                  <a:srgbClr val="3A245F"/>
                </a:solidFill>
                <a:latin typeface="Lexend"/>
                <a:hlinkClick r:id="rId4"/>
              </a:rPr>
              <a:t>Bogotá Te Escucha</a:t>
            </a:r>
            <a:r>
              <a:rPr lang="es-MX" sz="5200" dirty="0">
                <a:solidFill>
                  <a:srgbClr val="3A245F"/>
                </a:solidFill>
                <a:latin typeface="Lexend"/>
              </a:rPr>
              <a:t>.</a:t>
            </a:r>
            <a:r>
              <a:rPr lang="es-MX" sz="4300" dirty="0">
                <a:solidFill>
                  <a:srgbClr val="3A245F"/>
                </a:solidFill>
                <a:latin typeface="Lexend"/>
              </a:rPr>
              <a:t> </a:t>
            </a:r>
          </a:p>
          <a:p>
            <a:pPr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1100" dirty="0">
                <a:solidFill>
                  <a:srgbClr val="5E4CA0"/>
                </a:solidFill>
                <a:latin typeface="Oswald"/>
              </a:rPr>
              <a:t>Redes sociales: </a:t>
            </a:r>
            <a:r>
              <a:rPr lang="es-MX" sz="5200" dirty="0">
                <a:solidFill>
                  <a:srgbClr val="3A245F"/>
                </a:solidFill>
                <a:latin typeface="Lexend"/>
              </a:rPr>
              <a:t>Para abrir el vínculo, presiona Control + clic sobre el nombre de la red social:</a:t>
            </a:r>
          </a:p>
          <a:p>
            <a:pPr lvl="1" indent="-457200">
              <a:lnSpc>
                <a:spcPct val="170000"/>
              </a:lnSpc>
              <a:buClr>
                <a:srgbClr val="FFB71D"/>
              </a:buClr>
              <a:buSzPts val="1700"/>
              <a:buFont typeface="Arial" panose="020B0604020202020204" pitchFamily="34" charset="0"/>
              <a:buChar char="•"/>
            </a:pPr>
            <a:r>
              <a:rPr lang="es-CO" sz="5200" dirty="0">
                <a:solidFill>
                  <a:srgbClr val="3A245F"/>
                </a:solidFill>
                <a:latin typeface="Lexend"/>
              </a:rPr>
              <a:t>En </a:t>
            </a:r>
            <a:r>
              <a:rPr lang="es-CO" sz="5200" dirty="0">
                <a:solidFill>
                  <a:srgbClr val="3A245F"/>
                </a:solidFill>
                <a:latin typeface="Lexend"/>
                <a:hlinkClick r:id="rId5"/>
              </a:rPr>
              <a:t>Instagram</a:t>
            </a:r>
            <a:r>
              <a:rPr lang="es-CO" sz="5200" dirty="0">
                <a:solidFill>
                  <a:srgbClr val="3A245F"/>
                </a:solidFill>
                <a:latin typeface="Lexend"/>
              </a:rPr>
              <a:t>: fundaciongilbertoalzate.</a:t>
            </a:r>
          </a:p>
          <a:p>
            <a:pPr lvl="1" indent="-457200">
              <a:lnSpc>
                <a:spcPct val="170000"/>
              </a:lnSpc>
              <a:buClr>
                <a:srgbClr val="FFB71D"/>
              </a:buClr>
              <a:buSzPts val="1700"/>
              <a:buFont typeface="Arial" panose="020B0604020202020204" pitchFamily="34" charset="0"/>
              <a:buChar char="•"/>
            </a:pPr>
            <a:r>
              <a:rPr lang="es-CO" sz="5200" dirty="0">
                <a:solidFill>
                  <a:srgbClr val="3A245F"/>
                </a:solidFill>
                <a:latin typeface="Lexend"/>
              </a:rPr>
              <a:t>En </a:t>
            </a:r>
            <a:r>
              <a:rPr lang="es-CO" sz="5200" dirty="0">
                <a:solidFill>
                  <a:srgbClr val="3A245F"/>
                </a:solidFill>
                <a:latin typeface="Lexend"/>
                <a:hlinkClick r:id="rId6"/>
              </a:rPr>
              <a:t>Facebook</a:t>
            </a:r>
            <a:r>
              <a:rPr lang="es-CO" sz="5200" dirty="0">
                <a:solidFill>
                  <a:srgbClr val="3A245F"/>
                </a:solidFill>
                <a:latin typeface="Lexend"/>
              </a:rPr>
              <a:t>: FugaBog.</a:t>
            </a:r>
          </a:p>
          <a:p>
            <a:pPr lvl="1" indent="-457200">
              <a:lnSpc>
                <a:spcPct val="170000"/>
              </a:lnSpc>
              <a:buClr>
                <a:srgbClr val="FFB71D"/>
              </a:buClr>
              <a:buSzPts val="1700"/>
              <a:buFont typeface="Arial" panose="020B0604020202020204" pitchFamily="34" charset="0"/>
              <a:buChar char="•"/>
            </a:pPr>
            <a:r>
              <a:rPr lang="es-CO" sz="5200" dirty="0">
                <a:solidFill>
                  <a:srgbClr val="3A245F"/>
                </a:solidFill>
                <a:latin typeface="Lexend"/>
              </a:rPr>
              <a:t>En </a:t>
            </a:r>
            <a:r>
              <a:rPr lang="es-CO" sz="5200" dirty="0">
                <a:solidFill>
                  <a:srgbClr val="3A245F"/>
                </a:solidFill>
                <a:latin typeface="Lexend"/>
                <a:hlinkClick r:id="rId7"/>
              </a:rPr>
              <a:t>X</a:t>
            </a:r>
            <a:r>
              <a:rPr lang="es-CO" sz="5200" dirty="0">
                <a:solidFill>
                  <a:srgbClr val="3A245F"/>
                </a:solidFill>
                <a:latin typeface="Lexend"/>
              </a:rPr>
              <a:t>: FugaBogota.</a:t>
            </a:r>
          </a:p>
          <a:p>
            <a:pPr lvl="1" indent="-457200">
              <a:lnSpc>
                <a:spcPct val="170000"/>
              </a:lnSpc>
              <a:buClr>
                <a:srgbClr val="FFB71D"/>
              </a:buClr>
              <a:buSzPts val="1700"/>
              <a:buFont typeface="Arial" panose="020B0604020202020204" pitchFamily="34" charset="0"/>
              <a:buChar char="•"/>
            </a:pPr>
            <a:r>
              <a:rPr lang="es-CO" sz="5200" dirty="0">
                <a:solidFill>
                  <a:srgbClr val="3A245F"/>
                </a:solidFill>
                <a:latin typeface="Lexend"/>
              </a:rPr>
              <a:t>En </a:t>
            </a:r>
            <a:r>
              <a:rPr lang="es-CO" sz="5200" dirty="0">
                <a:solidFill>
                  <a:srgbClr val="3A245F"/>
                </a:solidFill>
                <a:latin typeface="Lexend"/>
                <a:hlinkClick r:id="rId8"/>
              </a:rPr>
              <a:t>TikTok</a:t>
            </a:r>
            <a:r>
              <a:rPr lang="es-CO" sz="5200" dirty="0">
                <a:solidFill>
                  <a:srgbClr val="3A245F"/>
                </a:solidFill>
                <a:latin typeface="Lexend"/>
              </a:rPr>
              <a:t>: @fuga_bog. (arroba fuga guion bajo bog).</a:t>
            </a:r>
          </a:p>
          <a:p>
            <a:pPr lvl="1" indent="-457200">
              <a:lnSpc>
                <a:spcPct val="170000"/>
              </a:lnSpc>
              <a:buClr>
                <a:srgbClr val="FFB71D"/>
              </a:buClr>
              <a:buSzPts val="1700"/>
              <a:buFont typeface="Arial" panose="020B0604020202020204" pitchFamily="34" charset="0"/>
              <a:buChar char="•"/>
            </a:pPr>
            <a:r>
              <a:rPr lang="es-CO" sz="5200" dirty="0">
                <a:solidFill>
                  <a:srgbClr val="3A245F"/>
                </a:solidFill>
                <a:latin typeface="Lexend"/>
              </a:rPr>
              <a:t>En </a:t>
            </a:r>
            <a:r>
              <a:rPr lang="es-CO" sz="5200" dirty="0">
                <a:solidFill>
                  <a:srgbClr val="3A245F"/>
                </a:solidFill>
                <a:latin typeface="Lexend"/>
                <a:hlinkClick r:id="rId9"/>
              </a:rPr>
              <a:t>YouTube</a:t>
            </a:r>
            <a:r>
              <a:rPr lang="es-CO" sz="5200" dirty="0">
                <a:solidFill>
                  <a:srgbClr val="3A245F"/>
                </a:solidFill>
                <a:latin typeface="Lexend"/>
              </a:rPr>
              <a:t>: FundAlzate.</a:t>
            </a:r>
          </a:p>
          <a:p>
            <a:pPr lvl="1" indent="-457200">
              <a:lnSpc>
                <a:spcPct val="150000"/>
              </a:lnSpc>
              <a:buClr>
                <a:srgbClr val="FFB71D"/>
              </a:buClr>
              <a:buSzPts val="1700"/>
              <a:buFont typeface="Arial" panose="020B0604020202020204" pitchFamily="34" charset="0"/>
              <a:buChar char="•"/>
            </a:pPr>
            <a:endParaRPr lang="es-CO" sz="2500" dirty="0">
              <a:solidFill>
                <a:srgbClr val="3A245F"/>
              </a:solidFill>
              <a:latin typeface="Lexend"/>
            </a:endParaRPr>
          </a:p>
          <a:p>
            <a:pPr marL="11430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810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 idx="4294967295"/>
          </p:nvPr>
        </p:nvSpPr>
        <p:spPr>
          <a:xfrm>
            <a:off x="2655300" y="3451875"/>
            <a:ext cx="6729000" cy="10617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tabLst/>
              <a:defRPr/>
            </a:pPr>
            <a:r>
              <a:rPr kumimoji="0" lang="es-CO" sz="57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Gracias</a:t>
            </a:r>
            <a:endParaRPr kumimoji="0" lang="es-CO" sz="106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g1f2c0665e5f_0_67">
            <a:extLst>
              <a:ext uri="{FF2B5EF4-FFF2-40B4-BE49-F238E27FC236}">
                <a16:creationId xmlns:a16="http://schemas.microsoft.com/office/drawing/2014/main" id="{C5285056-876A-128A-EBC1-6BDC4E18B5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040" y="1799071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s-CO" sz="57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CARTA DEL TRATO DIGNO 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4DC3AE9-48FF-0695-8E45-49F2F692C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040" y="3325241"/>
            <a:ext cx="10515600" cy="10882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s-CO" sz="3700" dirty="0">
                <a:solidFill>
                  <a:schemeClr val="bg1"/>
                </a:solidFill>
                <a:latin typeface="Oswald" panose="00000500000000000000" pitchFamily="2" charset="0"/>
                <a:ea typeface="Arial"/>
                <a:cs typeface="Arial"/>
                <a:sym typeface="Arial"/>
              </a:rPr>
              <a:t>Fundación Gilberto Alzate Avendaño (FUGA) </a:t>
            </a:r>
          </a:p>
          <a:p>
            <a:pPr marL="114300" indent="0">
              <a:buNone/>
            </a:pPr>
            <a:endParaRPr lang="es-CO" sz="3700" dirty="0">
              <a:latin typeface="Oswald" panose="000005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;p3">
            <a:extLst>
              <a:ext uri="{FF2B5EF4-FFF2-40B4-BE49-F238E27FC236}">
                <a16:creationId xmlns:a16="http://schemas.microsoft.com/office/drawing/2014/main" id="{D85310AB-DB41-3F05-CF32-8CA4C69060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983" y="0"/>
            <a:ext cx="10515600" cy="10617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CO" sz="5700" b="1" dirty="0">
                <a:solidFill>
                  <a:srgbClr val="5E4CA0"/>
                </a:solidFill>
                <a:latin typeface="Oswald"/>
                <a:sym typeface="Oswald"/>
              </a:rPr>
              <a:t>¿Quiénes somos?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E821346-EAD5-587B-07D8-56CCADD19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2854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  <a:sym typeface="Arial"/>
              </a:rPr>
              <a:t>La Fundación Gilberto Alzate Avendaño es una entidad pública, descentralizada, adscrita a la Secretaria Distrital de Cultura, Recreación y Deporte del Distrito Capital, que lidera, articula y fomenta, de manera incluyente y participativa, la actividad artística, la gestión cultural, y las industrias culturales y creativas, potenciando la transformación cultural, social, económica y patrimonial del centro de Bogotá, para avanzar en la garantía de los derechos culturales de la ciudadanía y en la sostenibilidad de los agentes culturales y creativos.</a:t>
            </a:r>
            <a:endParaRPr lang="es-CO" sz="1700" dirty="0">
              <a:solidFill>
                <a:srgbClr val="3A245F"/>
              </a:solidFill>
              <a:latin typeface="Lexend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544609" y="0"/>
            <a:ext cx="10515600" cy="10617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SzPts val="1100"/>
              <a:defRPr/>
            </a:pPr>
            <a:r>
              <a:rPr lang="es-MX" sz="5700" b="1" dirty="0">
                <a:solidFill>
                  <a:srgbClr val="5E4CA0"/>
                </a:solidFill>
                <a:latin typeface="Oswald"/>
                <a:sym typeface="Lexend Deca"/>
              </a:rPr>
              <a:t>Nuestro compromiso:</a:t>
            </a:r>
            <a:endParaRPr lang="es-CO" sz="5700" b="1" dirty="0">
              <a:solidFill>
                <a:srgbClr val="5E4CA0"/>
              </a:solidFill>
              <a:latin typeface="Oswald"/>
              <a:sym typeface="Oswald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2880F20-D1F9-5A6D-85A8-3E20B228C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4074"/>
            <a:ext cx="10515600" cy="503947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SzPts val="1700"/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  <a:sym typeface="Lexend Deca"/>
              </a:rPr>
              <a:t>Brindarles un trato digno, considerado y respetuoso facilitando los canales de comunicación para que puedan presentar peticiones, quejas, reclamos, sugerencias y denuncias sobre presuntos manejos irregulares de los recursos púbicos y sobre nuestro actuar como entidad. </a:t>
            </a: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SzPts val="1700"/>
              <a:buNone/>
            </a:pPr>
            <a:endParaRPr lang="es-MX" sz="1700" dirty="0">
              <a:solidFill>
                <a:srgbClr val="3A245F"/>
              </a:solidFill>
              <a:latin typeface="Lexend"/>
              <a:sym typeface="Lexend Deca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Clr>
                <a:srgbClr val="000000"/>
              </a:buClr>
              <a:buSzPts val="1700"/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  <a:sym typeface="Lexend Deca"/>
              </a:rPr>
              <a:t>La Fundación Gilberto Alzate Avendaño expide la carta de trato digno al usuario, con el propósito de mejorar la interacción con la comunidad y garantizar los derechos constitucionales de los ciudadanos de conformidad con lo establecido en el numeral 5 del artículo 7 del código de procedimiento administrativo y de lo contencioso administrativo.</a:t>
            </a:r>
          </a:p>
          <a:p>
            <a:endParaRPr lang="es-CO" sz="1700" dirty="0"/>
          </a:p>
        </p:txBody>
      </p:sp>
    </p:spTree>
    <p:extLst>
      <p:ext uri="{BB962C8B-B14F-4D97-AF65-F5344CB8AC3E}">
        <p14:creationId xmlns:p14="http://schemas.microsoft.com/office/powerpoint/2010/main" val="227486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2c0665e5f_0_67"/>
          <p:cNvSpPr txBox="1">
            <a:spLocks noGrp="1"/>
          </p:cNvSpPr>
          <p:nvPr>
            <p:ph type="title" idx="4294967295"/>
          </p:nvPr>
        </p:nvSpPr>
        <p:spPr>
          <a:xfrm>
            <a:off x="2126577" y="1606399"/>
            <a:ext cx="8452327" cy="2816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s-CO" sz="57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Derechos y deberes </a:t>
            </a:r>
            <a:r>
              <a:rPr kumimoji="0" lang="es-MX" sz="57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swald"/>
                <a:ea typeface="Arial"/>
                <a:cs typeface="Arial"/>
                <a:sym typeface="Oswald"/>
              </a:rPr>
              <a:t>de las personas ante la Fundación Gilberto Alzate Avendaño</a:t>
            </a:r>
            <a:r>
              <a:rPr kumimoji="0" lang="es-CO" sz="57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Oswald"/>
                <a:ea typeface="Arial"/>
                <a:cs typeface="Arial"/>
                <a:sym typeface="Oswa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65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c0665e5f_0_28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2191999" cy="19389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MX" sz="5700" b="1" dirty="0">
                <a:solidFill>
                  <a:srgbClr val="5E4CA0"/>
                </a:solidFill>
                <a:latin typeface="Oswald"/>
                <a:sym typeface="Oswald"/>
              </a:rPr>
              <a:t>Derechos de las personas ante la Fundación Gilberto Alzate Avendaño. 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AA20CBD-4D96-08E0-0EAA-220C7A21F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678074"/>
            <a:ext cx="11826912" cy="5179926"/>
          </a:xfrm>
        </p:spPr>
        <p:txBody>
          <a:bodyPr>
            <a:noAutofit/>
          </a:bodyPr>
          <a:lstStyle/>
          <a:p>
            <a:pPr marL="120650" indent="0">
              <a:lnSpc>
                <a:spcPct val="150000"/>
              </a:lnSpc>
              <a:buClr>
                <a:srgbClr val="FFB71D"/>
              </a:buClr>
              <a:buSzPts val="1700"/>
              <a:buNone/>
            </a:pPr>
            <a:r>
              <a:rPr lang="es-MX" sz="3600" dirty="0">
                <a:solidFill>
                  <a:srgbClr val="5E4CA0"/>
                </a:solidFill>
                <a:latin typeface="Oswald"/>
                <a:sym typeface="Arial"/>
              </a:rPr>
              <a:t>Para nosotros lo más importante es garantizar de manera efectiva el ejercicio de los siguientes derechos:</a:t>
            </a:r>
          </a:p>
          <a:p>
            <a:pPr marL="114300" lvl="0" indent="0" algn="just">
              <a:lnSpc>
                <a:spcPct val="150000"/>
              </a:lnSpc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</a:rPr>
              <a:t>1. </a:t>
            </a:r>
            <a:r>
              <a:rPr lang="es-MX" sz="1700" dirty="0">
                <a:solidFill>
                  <a:srgbClr val="3A245F"/>
                </a:solidFill>
                <a:latin typeface="Lexend"/>
                <a:sym typeface="Arial"/>
              </a:rPr>
              <a:t>Ser tratado con el respeto y la consideración debida a la dignidad del ser humano.</a:t>
            </a:r>
          </a:p>
          <a:p>
            <a:pPr marL="114300" lvl="0" indent="0" algn="just">
              <a:lnSpc>
                <a:spcPct val="150000"/>
              </a:lnSpc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  <a:sym typeface="Arial"/>
              </a:rPr>
              <a:t>2. Presentar peticiones en cualquiera de sus modalidades, verbalmente, o por escrito, o por cualquier otro medio idóneo y sin necesidad de apoderado, así como a obtener información y orientación acerca de los requisitos que las disposiciones vigentes exijan para tal efecto.</a:t>
            </a:r>
          </a:p>
          <a:p>
            <a:pPr marL="114300" lvl="0" indent="0" algn="just">
              <a:lnSpc>
                <a:spcPct val="150000"/>
              </a:lnSpc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  <a:sym typeface="Arial"/>
              </a:rPr>
              <a:t>3. Obtener respuesta oportuna y eficaz a sus peticiones en los plazos establecidos para el efecto.</a:t>
            </a:r>
          </a:p>
          <a:p>
            <a:pPr marL="114300" lvl="0" indent="0" algn="just">
              <a:lnSpc>
                <a:spcPct val="150000"/>
              </a:lnSpc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  <a:sym typeface="Arial"/>
              </a:rPr>
              <a:t>4. Conocer, salvo expresa reserva legal, el estado de actuación o trámite y obtener copias, a su costa, de los respectivos documentos.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c0665e5f_0_2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605846" cy="19389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MX" sz="5700" b="1" dirty="0">
                <a:solidFill>
                  <a:srgbClr val="5E4CA0"/>
                </a:solidFill>
                <a:latin typeface="Oswald"/>
                <a:sym typeface="Oswald"/>
              </a:rPr>
              <a:t>Derechos de las personas ante la FUGA (continuación).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AA20CBD-4D96-08E0-0EAA-220C7A21F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51888"/>
            <a:ext cx="11857055" cy="4351518"/>
          </a:xfr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  <a:ea typeface="Arial"/>
                <a:cs typeface="Arial"/>
                <a:sym typeface="Arial"/>
              </a:rPr>
              <a:t>5. Salvo reserva legal, obtener información que repose en los registros y archivos públicos de la Entidad, en los términos previstos por la Constitución y las leyes.</a:t>
            </a:r>
            <a:endParaRPr lang="es-CO" sz="1400" dirty="0"/>
          </a:p>
          <a:p>
            <a:pPr marL="114300" lvl="0" indent="0" algn="just">
              <a:lnSpc>
                <a:spcPct val="150000"/>
              </a:lnSpc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  <a:ea typeface="Arial"/>
                <a:cs typeface="Arial"/>
                <a:sym typeface="Arial"/>
              </a:rPr>
              <a:t>6. Recibir atención especial y preferente si se trata de personas en situación de discapacidad, niños, niñas, adolescentes, mujeres gestantes, o adultos mayores y en general de personas en estado de indefensión o de debilidad manifiesta, de conformidad con el artículo 13 de la Constitución Política.</a:t>
            </a:r>
          </a:p>
          <a:p>
            <a:pPr marL="114300" lvl="0" indent="0" algn="just">
              <a:lnSpc>
                <a:spcPct val="150000"/>
              </a:lnSpc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  <a:ea typeface="Arial"/>
                <a:cs typeface="Arial"/>
                <a:sym typeface="Arial"/>
              </a:rPr>
              <a:t>7. Exigir el cumplimiento de las responsabilidades de los funcionarios que presten sus servicios en la Fundación Gilberto Alzate Avendaño.</a:t>
            </a:r>
          </a:p>
          <a:p>
            <a:pPr marL="114300" lvl="0" indent="0" algn="just">
              <a:lnSpc>
                <a:spcPct val="150000"/>
              </a:lnSpc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  <a:ea typeface="Arial"/>
                <a:cs typeface="Arial"/>
                <a:sym typeface="Arial"/>
              </a:rPr>
              <a:t>8. Formular alegaciones y aportar documentos u otros elementos de prueba en cualquier actuación administrativa en la cual tenga  interés, a que dichos documentos sean valorados y tenidos en cuenta por las autoridades al momento de decidir y a que estas le informen al interviniente cuál ha sido el resultado de su participación en el procedimiento correspondiente.</a:t>
            </a:r>
          </a:p>
          <a:p>
            <a:pPr marL="114300" lvl="0" indent="0" algn="just">
              <a:lnSpc>
                <a:spcPct val="150000"/>
              </a:lnSpc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  <a:ea typeface="Arial"/>
                <a:cs typeface="Arial"/>
                <a:sym typeface="Arial"/>
              </a:rPr>
              <a:t>9. Cualquier otro que le reconozcan la Constitución y las leyes.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408669756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c0665e5f_0_2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877152" cy="19389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MX" sz="5700" b="1" dirty="0">
                <a:solidFill>
                  <a:srgbClr val="5E4CA0"/>
                </a:solidFill>
                <a:latin typeface="Oswald"/>
                <a:sym typeface="Oswald"/>
              </a:rPr>
              <a:t>Deberes de las personas ante la Fundación Gilberto Alzate Avendaño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35EF74A-2E40-CA79-10A2-A71469F49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57495"/>
            <a:ext cx="12192000" cy="5139732"/>
          </a:xfrm>
        </p:spPr>
        <p:txBody>
          <a:bodyPr>
            <a:noAutofit/>
          </a:bodyPr>
          <a:lstStyle/>
          <a:p>
            <a:pPr marL="120650" indent="0">
              <a:lnSpc>
                <a:spcPct val="150000"/>
              </a:lnSpc>
              <a:buClr>
                <a:srgbClr val="FFB71D"/>
              </a:buClr>
              <a:buSzPts val="1700"/>
              <a:buNone/>
            </a:pPr>
            <a:r>
              <a:rPr lang="es-MX" sz="3600" dirty="0">
                <a:solidFill>
                  <a:srgbClr val="5E4CA0"/>
                </a:solidFill>
                <a:latin typeface="Oswald"/>
              </a:rPr>
              <a:t>Contribuye a una buena prestación de nuestros trámites y servicios, el que ustedes conozcan y practiquen sus deberes, tales como:</a:t>
            </a:r>
          </a:p>
          <a:p>
            <a:pPr marL="0" indent="0">
              <a:lnSpc>
                <a:spcPct val="150000"/>
              </a:lnSpc>
              <a:buClr>
                <a:srgbClr val="FFB71D"/>
              </a:buClr>
              <a:buSzPts val="1700"/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</a:rPr>
              <a:t>1. Acatar la Constitución y las leyes.</a:t>
            </a:r>
          </a:p>
          <a:p>
            <a:pPr marL="0" indent="0">
              <a:lnSpc>
                <a:spcPct val="150000"/>
              </a:lnSpc>
              <a:buClr>
                <a:srgbClr val="FFB71D"/>
              </a:buClr>
              <a:buSzPts val="1700"/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</a:rPr>
              <a:t>2. Obrar conforme al principio de buena fe, absteniéndose de emplear maniobras dilatorias en las actuaciones, y de efectuar o aportar, a sabiendas, declaraciones o documentos falsos o hacer afirmaciones temerarias, entre otras conductas.</a:t>
            </a:r>
          </a:p>
          <a:p>
            <a:pPr marL="0" indent="0">
              <a:lnSpc>
                <a:spcPct val="150000"/>
              </a:lnSpc>
              <a:buClr>
                <a:srgbClr val="FFB71D"/>
              </a:buClr>
              <a:buSzPts val="1700"/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</a:rPr>
              <a:t>3. Ejercer con responsabilidad sus derechos, y en consecuencia abstenerse de reiterar solicitudes evidentemente improcedentes.</a:t>
            </a:r>
          </a:p>
          <a:p>
            <a:pPr marL="0" indent="0">
              <a:lnSpc>
                <a:spcPct val="150000"/>
              </a:lnSpc>
              <a:buClr>
                <a:srgbClr val="FFB71D"/>
              </a:buClr>
              <a:buSzPts val="1700"/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</a:rPr>
              <a:t>4. Observar un trato respetuoso con los servidores públicos.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1536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c0665e5f_0_2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877152" cy="19389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MX" sz="5700" b="1" dirty="0">
                <a:solidFill>
                  <a:srgbClr val="5E4CA0"/>
                </a:solidFill>
                <a:latin typeface="Oswald"/>
                <a:sym typeface="Oswald"/>
              </a:rPr>
              <a:t>Deberes de las personas ante la     FUGA (continuación).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35EF74A-2E40-CA79-10A2-A71469F49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896" y="2073628"/>
            <a:ext cx="11643360" cy="42923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FFB71D"/>
              </a:buClr>
              <a:buSzPts val="1700"/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</a:rPr>
              <a:t>5. Cuidar, preservar y hacer uso adecuado de las instalaciones, escenarios, enseres y demás recursos físicos de la entidad dispuestos para la ciudadanía. </a:t>
            </a:r>
          </a:p>
          <a:p>
            <a:pPr marL="0" indent="0">
              <a:lnSpc>
                <a:spcPct val="150000"/>
              </a:lnSpc>
              <a:buClr>
                <a:srgbClr val="FFB71D"/>
              </a:buClr>
              <a:buSzPts val="1700"/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</a:rPr>
              <a:t>6. Seguir las indicaciones y recomendaciones dadas por el personal de la entidad y/o logística durante los eventos y actividades culturales para el buen desarrollo de los mismos.  </a:t>
            </a:r>
          </a:p>
          <a:p>
            <a:pPr marL="0" indent="0">
              <a:lnSpc>
                <a:spcPct val="150000"/>
              </a:lnSpc>
              <a:buClr>
                <a:srgbClr val="FFB71D"/>
              </a:buClr>
              <a:buSzPts val="1700"/>
              <a:buNone/>
            </a:pPr>
            <a:r>
              <a:rPr lang="es-MX" sz="1700" dirty="0">
                <a:solidFill>
                  <a:srgbClr val="3A245F"/>
                </a:solidFill>
                <a:latin typeface="Lexend"/>
              </a:rPr>
              <a:t>7. Informar al personal de seguridad del evento si se observa una situación de riesgo o peligro.</a:t>
            </a:r>
          </a:p>
          <a:p>
            <a:pPr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700" dirty="0">
                <a:solidFill>
                  <a:srgbClr val="3A245F"/>
                </a:solidFill>
                <a:latin typeface="Lexend"/>
              </a:rPr>
              <a:t>Parágrafo. El incumplimiento de estos deberes no podrá ser invocado por la administración como pretexto para desconocer el derecho reclamado por el particular. </a:t>
            </a:r>
          </a:p>
          <a:p>
            <a:pPr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700" dirty="0">
                <a:solidFill>
                  <a:srgbClr val="3A245F"/>
                </a:solidFill>
                <a:latin typeface="Lexend"/>
              </a:rPr>
              <a:t>Empero podrá dar lugar a las sanciones penales, disciplinarias o de policía que sean del caso según la ley.</a:t>
            </a:r>
            <a:endParaRPr lang="es-CO" sz="1700" dirty="0"/>
          </a:p>
        </p:txBody>
      </p:sp>
    </p:spTree>
    <p:extLst>
      <p:ext uri="{BB962C8B-B14F-4D97-AF65-F5344CB8AC3E}">
        <p14:creationId xmlns:p14="http://schemas.microsoft.com/office/powerpoint/2010/main" val="3191160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1121</Words>
  <Application>Microsoft Office PowerPoint</Application>
  <PresentationFormat>Panorámica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Calibri</vt:lpstr>
      <vt:lpstr>Lexend</vt:lpstr>
      <vt:lpstr>Lexend Deca</vt:lpstr>
      <vt:lpstr>Oswald</vt:lpstr>
      <vt:lpstr>Arial</vt:lpstr>
      <vt:lpstr>Office Theme</vt:lpstr>
      <vt:lpstr>Fecha: 30 de octubre 2025  </vt:lpstr>
      <vt:lpstr>CARTA DEL TRATO DIGNO </vt:lpstr>
      <vt:lpstr>¿Quiénes somos?</vt:lpstr>
      <vt:lpstr>Nuestro compromiso:</vt:lpstr>
      <vt:lpstr>Derechos y deberes de las personas ante la Fundación Gilberto Alzate Avendaño </vt:lpstr>
      <vt:lpstr>Derechos de las personas ante la Fundación Gilberto Alzate Avendaño. </vt:lpstr>
      <vt:lpstr>Derechos de las personas ante la FUGA (continuación).</vt:lpstr>
      <vt:lpstr>Deberes de las personas ante la Fundación Gilberto Alzate Avendaño</vt:lpstr>
      <vt:lpstr>Deberes de las personas ante la     FUGA (continuación).</vt:lpstr>
      <vt:lpstr>Canales de la Fundación Gilberto Alzate Avendaño </vt:lpstr>
      <vt:lpstr>Canales</vt:lpstr>
      <vt:lpstr>Canales (continuación).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NLOZANO</dc:creator>
  <cp:lastModifiedBy>NLOZANO</cp:lastModifiedBy>
  <cp:revision>24</cp:revision>
  <dcterms:modified xsi:type="dcterms:W3CDTF">2025-11-04T16:57:05Z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2025-01-28T00:09:16Z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a2fcd458-020c-459c-8d0e-570877cc6a75</vt:lpwstr>
  </property>
  <property fmtid="{D5CDD505-2E9C-101B-9397-08002B2CF9AE}" pid="7" name="MSIP_Label_defa4170-0d19-0005-0004-bc88714345d2_ActionId">
    <vt:lpwstr>9681f711-1644-4f1a-9988-56b551729450</vt:lpwstr>
  </property>
  <property fmtid="{D5CDD505-2E9C-101B-9397-08002B2CF9AE}" pid="8" name="MSIP_Label_defa4170-0d19-0005-0004-bc88714345d2_ContentBits">
    <vt:lpwstr>0</vt:lpwstr>
  </property>
</Properties>
</file>