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7" r:id="rId4"/>
    <p:sldId id="264" r:id="rId5"/>
    <p:sldId id="267" r:id="rId6"/>
    <p:sldId id="273" r:id="rId7"/>
    <p:sldId id="268" r:id="rId8"/>
    <p:sldId id="274" r:id="rId9"/>
    <p:sldId id="275" r:id="rId10"/>
    <p:sldId id="272" r:id="rId11"/>
    <p:sldId id="263" r:id="rId12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Lexend" panose="020B0604020202020204" charset="0"/>
      <p:regular r:id="rId18"/>
      <p:bold r:id="rId19"/>
      <p:italic r:id="rId20"/>
      <p:boldItalic r:id="rId21"/>
    </p:embeddedFont>
    <p:embeddedFont>
      <p:font typeface="Lexend Deca" panose="020B0604020202020204" charset="0"/>
      <p:regular r:id="rId22"/>
      <p:bold r:id="rId23"/>
    </p:embeddedFont>
    <p:embeddedFont>
      <p:font typeface="Oswald" panose="00000500000000000000" pitchFamily="2" charset="0"/>
      <p:regular r:id="rId24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6971">
          <p15:clr>
            <a:srgbClr val="747775"/>
          </p15:clr>
        </p15:guide>
        <p15:guide id="2" pos="629">
          <p15:clr>
            <a:srgbClr val="747775"/>
          </p15:clr>
        </p15:guide>
        <p15:guide id="3" orient="horz" pos="227">
          <p15:clr>
            <a:srgbClr val="747775"/>
          </p15:clr>
        </p15:guide>
        <p15:guide id="4" orient="horz" pos="1193">
          <p15:clr>
            <a:srgbClr val="747775"/>
          </p15:clr>
        </p15:guide>
        <p15:guide id="5" orient="horz" pos="1701">
          <p15:clr>
            <a:srgbClr val="747775"/>
          </p15:clr>
        </p15:guide>
        <p15:guide id="6" pos="3798">
          <p15:clr>
            <a:srgbClr val="747775"/>
          </p15:clr>
        </p15:guide>
        <p15:guide id="7" orient="horz" pos="1984">
          <p15:clr>
            <a:srgbClr val="747775"/>
          </p15:clr>
        </p15:guide>
        <p15:guide id="8" orient="horz" pos="3402">
          <p15:clr>
            <a:srgbClr val="747775"/>
          </p15:clr>
        </p15:guide>
        <p15:guide id="9" orient="horz" pos="4093">
          <p15:clr>
            <a:srgbClr val="747775"/>
          </p15:clr>
        </p15:guide>
        <p15:guide id="10" pos="7449">
          <p15:clr>
            <a:srgbClr val="747775"/>
          </p15:clr>
        </p15:guide>
        <p15:guide id="11" orient="horz" pos="731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jmF06EQFn/d6cv0R2bGXjPhHro0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7F5F678-4E19-4805-80F6-C6958A3D2C26}">
  <a:tblStyle styleId="{47F5F678-4E19-4805-80F6-C6958A3D2C26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95" d="100"/>
          <a:sy n="95" d="100"/>
        </p:scale>
        <p:origin x="312" y="90"/>
      </p:cViewPr>
      <p:guideLst>
        <p:guide pos="6971"/>
        <p:guide pos="629"/>
        <p:guide orient="horz" pos="227"/>
        <p:guide orient="horz" pos="1193"/>
        <p:guide orient="horz" pos="1701"/>
        <p:guide pos="3798"/>
        <p:guide orient="horz" pos="1984"/>
        <p:guide orient="horz" pos="3402"/>
        <p:guide orient="horz" pos="4093"/>
        <p:guide pos="7449"/>
        <p:guide orient="horz" pos="7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79078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f2c0665e5f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1f2c0665e5f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7314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9269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7502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8221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6491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3330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fundaciongilbertoalzate/" TargetMode="External"/><Relationship Id="rId7" Type="http://schemas.openxmlformats.org/officeDocument/2006/relationships/hyperlink" Target="https://www.youtube.com/user/FundAlzat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tiktok.com/@fuga_bog" TargetMode="External"/><Relationship Id="rId5" Type="http://schemas.openxmlformats.org/officeDocument/2006/relationships/hyperlink" Target="https://twitter.com/FugaBogota" TargetMode="External"/><Relationship Id="rId4" Type="http://schemas.openxmlformats.org/officeDocument/2006/relationships/hyperlink" Target="https://www.facebook.com/FugaBo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"/>
          <p:cNvSpPr txBox="1"/>
          <p:nvPr/>
        </p:nvSpPr>
        <p:spPr>
          <a:xfrm>
            <a:off x="2576838" y="4255775"/>
            <a:ext cx="6906300" cy="5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kumimoji="0" lang="es-MX" sz="23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Lexend Deca"/>
                <a:ea typeface="Lexend Deca"/>
                <a:cs typeface="Lexend Deca"/>
                <a:sym typeface="Lexend Deca"/>
              </a:rPr>
              <a:t>Fecha: 01 de septiembre 2026</a:t>
            </a:r>
            <a:endParaRPr sz="2300" b="0" i="0" u="none" strike="noStrike" cap="none" dirty="0">
              <a:solidFill>
                <a:schemeClr val="lt1"/>
              </a:solidFill>
              <a:latin typeface="Lexend Deca"/>
              <a:ea typeface="Lexend Deca"/>
              <a:cs typeface="Lexend Deca"/>
              <a:sym typeface="Lexend Dec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 b="0" i="0" u="none" strike="noStrike" cap="none" dirty="0">
              <a:solidFill>
                <a:schemeClr val="lt1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3" name="Título 2" hidden="1">
            <a:extLst>
              <a:ext uri="{FF2B5EF4-FFF2-40B4-BE49-F238E27FC236}">
                <a16:creationId xmlns:a16="http://schemas.microsoft.com/office/drawing/2014/main" id="{4969E87A-1EBB-D6D5-B426-97D389B9A5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s-MX" dirty="0"/>
              <a:t>Fecha</a:t>
            </a:r>
            <a:r>
              <a:rPr lang="es-MX" baseline="0" dirty="0"/>
              <a:t> del documento</a:t>
            </a:r>
            <a:endParaRPr lang="es-CO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 txBox="1"/>
          <p:nvPr/>
        </p:nvSpPr>
        <p:spPr>
          <a:xfrm>
            <a:off x="1044725" y="-7083"/>
            <a:ext cx="99258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kumimoji="0" lang="es-CO" sz="5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Canales</a:t>
            </a:r>
            <a:endParaRPr sz="5700" b="1" dirty="0">
              <a:solidFill>
                <a:srgbClr val="FF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20096" y="868023"/>
            <a:ext cx="10685400" cy="9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CO" sz="2400" b="1" dirty="0">
                <a:solidFill>
                  <a:srgbClr val="FF0000"/>
                </a:solidFill>
                <a:latin typeface="Lexend Deca"/>
                <a:ea typeface="Lexend Deca"/>
                <a:cs typeface="Lexend Deca"/>
                <a:sym typeface="Lexend Deca"/>
              </a:rPr>
              <a:t>Atención virtual: </a:t>
            </a:r>
          </a:p>
        </p:txBody>
      </p:sp>
      <p:sp>
        <p:nvSpPr>
          <p:cNvPr id="2" name="Google Shape;91;p3">
            <a:extLst>
              <a:ext uri="{FF2B5EF4-FFF2-40B4-BE49-F238E27FC236}">
                <a16:creationId xmlns:a16="http://schemas.microsoft.com/office/drawing/2014/main" id="{23D5B344-3877-E4DE-5A31-CDF6D5B0945D}"/>
              </a:ext>
            </a:extLst>
          </p:cNvPr>
          <p:cNvSpPr txBox="1"/>
          <p:nvPr/>
        </p:nvSpPr>
        <p:spPr>
          <a:xfrm>
            <a:off x="20096" y="1697457"/>
            <a:ext cx="12171904" cy="175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06400" lvl="0" indent="-285750">
              <a:lnSpc>
                <a:spcPct val="150000"/>
              </a:lnSpc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Correo electrónico para </a:t>
            </a:r>
            <a:r>
              <a:rPr lang="es-MX" sz="1700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PQRS y solicitar citas: </a:t>
            </a: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atencionalciudadano@fuga.gov.co</a:t>
            </a:r>
          </a:p>
          <a:p>
            <a:pPr marL="406400" marR="0" lvl="0" indent="-2857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Correo electrónico para notificaciones judiciales: notificacionesjudiciales@fuga.gov.co</a:t>
            </a:r>
          </a:p>
          <a:p>
            <a:pPr marL="406400" marR="0" lvl="0" indent="-2857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Accediendo al Formulario de contacto disponible en nuestra página web o directamente a través de la  página: Bogotá Te Escucha. </a:t>
            </a:r>
          </a:p>
        </p:txBody>
      </p:sp>
      <p:sp>
        <p:nvSpPr>
          <p:cNvPr id="4" name="Google Shape;90;p3">
            <a:extLst>
              <a:ext uri="{FF2B5EF4-FFF2-40B4-BE49-F238E27FC236}">
                <a16:creationId xmlns:a16="http://schemas.microsoft.com/office/drawing/2014/main" id="{EBB6FF15-1320-A6FC-B2F1-F2B4A2412751}"/>
              </a:ext>
            </a:extLst>
          </p:cNvPr>
          <p:cNvSpPr txBox="1"/>
          <p:nvPr/>
        </p:nvSpPr>
        <p:spPr>
          <a:xfrm>
            <a:off x="20096" y="3451753"/>
            <a:ext cx="10685400" cy="9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CO" sz="2400" b="1" dirty="0">
                <a:solidFill>
                  <a:srgbClr val="FF0000"/>
                </a:solidFill>
                <a:latin typeface="Lexend Deca"/>
                <a:ea typeface="Lexend Deca"/>
                <a:cs typeface="Lexend Deca"/>
                <a:sym typeface="Lexend Deca"/>
              </a:rPr>
              <a:t>Redes sociales: </a:t>
            </a:r>
          </a:p>
        </p:txBody>
      </p:sp>
      <p:sp>
        <p:nvSpPr>
          <p:cNvPr id="3" name="Google Shape;91;p3">
            <a:extLst>
              <a:ext uri="{FF2B5EF4-FFF2-40B4-BE49-F238E27FC236}">
                <a16:creationId xmlns:a16="http://schemas.microsoft.com/office/drawing/2014/main" id="{5F40D0C3-F43A-11A9-C185-61B7E612173B}"/>
              </a:ext>
            </a:extLst>
          </p:cNvPr>
          <p:cNvSpPr txBox="1"/>
          <p:nvPr/>
        </p:nvSpPr>
        <p:spPr>
          <a:xfrm>
            <a:off x="0" y="4132910"/>
            <a:ext cx="12192000" cy="2539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0650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MX" sz="1700" dirty="0">
                <a:solidFill>
                  <a:schemeClr val="dk1"/>
                </a:solidFill>
                <a:latin typeface="Lexend"/>
                <a:sym typeface="Lexend Deca"/>
              </a:rPr>
              <a:t>Para abrir el vínculo, presiona Control + clic sobre el nombre de la red social:</a:t>
            </a:r>
          </a:p>
          <a:p>
            <a:pPr marL="406400" indent="-285750">
              <a:lnSpc>
                <a:spcPct val="150000"/>
              </a:lnSpc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s-CO" sz="1700" dirty="0">
                <a:solidFill>
                  <a:schemeClr val="dk1"/>
                </a:solidFill>
                <a:latin typeface="Lexend"/>
              </a:rPr>
              <a:t>En </a:t>
            </a:r>
            <a:r>
              <a:rPr lang="es-CO" sz="1700" dirty="0">
                <a:solidFill>
                  <a:schemeClr val="dk1"/>
                </a:solidFill>
                <a:latin typeface="Lexen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Instagram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: </a:t>
            </a:r>
            <a:r>
              <a:rPr lang="es-CO" sz="1700" dirty="0" err="1">
                <a:solidFill>
                  <a:schemeClr val="dk1"/>
                </a:solidFill>
                <a:latin typeface="Lexend"/>
              </a:rPr>
              <a:t>fundaciongilbertoalzate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.</a:t>
            </a:r>
          </a:p>
          <a:p>
            <a:pPr marL="406400" indent="-285750">
              <a:lnSpc>
                <a:spcPct val="150000"/>
              </a:lnSpc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s-CO" sz="1700" dirty="0">
                <a:solidFill>
                  <a:schemeClr val="dk1"/>
                </a:solidFill>
                <a:latin typeface="Lexend"/>
              </a:rPr>
              <a:t>En </a:t>
            </a:r>
            <a:r>
              <a:rPr lang="es-CO" sz="1700" dirty="0">
                <a:solidFill>
                  <a:schemeClr val="dk1"/>
                </a:solidFill>
                <a:latin typeface="Lexen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: </a:t>
            </a:r>
            <a:r>
              <a:rPr lang="es-CO" sz="1700" dirty="0" err="1">
                <a:solidFill>
                  <a:schemeClr val="dk1"/>
                </a:solidFill>
                <a:latin typeface="Lexend"/>
              </a:rPr>
              <a:t>FugaBog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.</a:t>
            </a:r>
          </a:p>
          <a:p>
            <a:pPr marL="406400" indent="-285750">
              <a:lnSpc>
                <a:spcPct val="150000"/>
              </a:lnSpc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s-CO" sz="1700" dirty="0">
                <a:solidFill>
                  <a:schemeClr val="dk1"/>
                </a:solidFill>
                <a:latin typeface="Lexend"/>
              </a:rPr>
              <a:t>En </a:t>
            </a:r>
            <a:r>
              <a:rPr lang="es-CO" sz="1700" dirty="0">
                <a:solidFill>
                  <a:schemeClr val="dk1"/>
                </a:solidFill>
                <a:latin typeface="Lexen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: </a:t>
            </a:r>
            <a:r>
              <a:rPr lang="es-CO" sz="1700" dirty="0" err="1">
                <a:solidFill>
                  <a:schemeClr val="dk1"/>
                </a:solidFill>
                <a:latin typeface="Lexend"/>
              </a:rPr>
              <a:t>FugaBogota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.</a:t>
            </a:r>
          </a:p>
          <a:p>
            <a:pPr marL="406400" indent="-285750">
              <a:lnSpc>
                <a:spcPct val="150000"/>
              </a:lnSpc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s-CO" sz="1700" dirty="0">
                <a:solidFill>
                  <a:schemeClr val="dk1"/>
                </a:solidFill>
                <a:latin typeface="Lexend"/>
              </a:rPr>
              <a:t>En </a:t>
            </a:r>
            <a:r>
              <a:rPr lang="es-CO" sz="1700" dirty="0" err="1">
                <a:solidFill>
                  <a:schemeClr val="dk1"/>
                </a:solidFill>
                <a:latin typeface="Lexen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TikTok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: @fuga_bog. (arroba fuga guion bajo bog).</a:t>
            </a:r>
          </a:p>
          <a:p>
            <a:pPr marL="406400" indent="-285750">
              <a:lnSpc>
                <a:spcPct val="150000"/>
              </a:lnSpc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s-CO" sz="1700" dirty="0">
                <a:solidFill>
                  <a:schemeClr val="dk1"/>
                </a:solidFill>
                <a:latin typeface="Lexend"/>
              </a:rPr>
              <a:t>En </a:t>
            </a:r>
            <a:r>
              <a:rPr lang="es-CO" sz="1700" dirty="0">
                <a:solidFill>
                  <a:schemeClr val="dk1"/>
                </a:solidFill>
                <a:latin typeface="Lexen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: </a:t>
            </a:r>
            <a:r>
              <a:rPr lang="es-CO" sz="1700" dirty="0" err="1">
                <a:solidFill>
                  <a:schemeClr val="dk1"/>
                </a:solidFill>
                <a:latin typeface="Lexend"/>
              </a:rPr>
              <a:t>FundAlzate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.</a:t>
            </a:r>
            <a:endParaRPr lang="es-MX" sz="1700" dirty="0">
              <a:solidFill>
                <a:schemeClr val="dk1"/>
              </a:solidFill>
              <a:latin typeface="Lexend"/>
              <a:sym typeface="Lexend Deca"/>
            </a:endParaRPr>
          </a:p>
        </p:txBody>
      </p:sp>
      <p:sp>
        <p:nvSpPr>
          <p:cNvPr id="5" name="Título 4" hidden="1">
            <a:extLst>
              <a:ext uri="{FF2B5EF4-FFF2-40B4-BE49-F238E27FC236}">
                <a16:creationId xmlns:a16="http://schemas.microsoft.com/office/drawing/2014/main" id="{0E768904-1F24-3138-22FC-4CC94526F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s-MX" dirty="0"/>
              <a:t>Canales de atención de la FUGA – Parte 2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6153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"/>
          <p:cNvSpPr txBox="1"/>
          <p:nvPr/>
        </p:nvSpPr>
        <p:spPr>
          <a:xfrm>
            <a:off x="2665500" y="3632875"/>
            <a:ext cx="67290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</a:pPr>
            <a:r>
              <a:rPr lang="en-CO" sz="106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¡GRACIAS!</a:t>
            </a:r>
            <a:endParaRPr sz="10600"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98AB31E-D1E8-FEB7-9FF4-2F34E69596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s-CO" dirty="0">
                <a:solidFill>
                  <a:schemeClr val="tx2"/>
                </a:solidFill>
              </a:rPr>
              <a:t>Cierre de la presentación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f2c0665e5f_0_67"/>
          <p:cNvSpPr txBox="1"/>
          <p:nvPr/>
        </p:nvSpPr>
        <p:spPr>
          <a:xfrm>
            <a:off x="2669756" y="1845550"/>
            <a:ext cx="67290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kumimoji="0" lang="es-CO" sz="57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Carta del Trato Digno </a:t>
            </a:r>
            <a:endParaRPr sz="5700" b="1" i="0" u="none" strike="noStrike" cap="none" dirty="0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8" name="Google Shape;98;g1f2c0665e5f_0_67"/>
          <p:cNvSpPr txBox="1"/>
          <p:nvPr/>
        </p:nvSpPr>
        <p:spPr>
          <a:xfrm>
            <a:off x="2677118" y="3785050"/>
            <a:ext cx="6729000" cy="1323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14300" indent="0" algn="ctr">
              <a:buNone/>
            </a:pPr>
            <a:r>
              <a:rPr lang="es-CO" sz="3700" dirty="0">
                <a:solidFill>
                  <a:schemeClr val="bg1"/>
                </a:solidFill>
                <a:latin typeface="Oswald" panose="00000500000000000000" pitchFamily="2" charset="0"/>
                <a:ea typeface="Arial"/>
                <a:cs typeface="Arial"/>
                <a:sym typeface="Arial"/>
              </a:rPr>
              <a:t>Fundación Gilberto Alzate Avendaño (FUGA) </a:t>
            </a:r>
            <a:r>
              <a:rPr lang="es-CO" sz="3700" b="1" i="0" u="none" strike="noStrike" cap="none" dirty="0">
                <a:solidFill>
                  <a:srgbClr val="FFB71D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</a:p>
        </p:txBody>
      </p:sp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7EC41659-5961-D609-EDE1-38A162C69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s-MX" dirty="0"/>
              <a:t>Carta de Trato Digno y presentación de la entidad</a:t>
            </a:r>
            <a:endParaRPr lang="es-CO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 txBox="1"/>
          <p:nvPr/>
        </p:nvSpPr>
        <p:spPr>
          <a:xfrm>
            <a:off x="970925" y="1165829"/>
            <a:ext cx="99258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kumimoji="0" lang="es-CO" sz="5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¿Quiénes somos?</a:t>
            </a:r>
            <a:endParaRPr sz="5700" b="1" dirty="0">
              <a:solidFill>
                <a:srgbClr val="FF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1" name="Google Shape;91;p3"/>
          <p:cNvSpPr txBox="1"/>
          <p:nvPr/>
        </p:nvSpPr>
        <p:spPr>
          <a:xfrm>
            <a:off x="0" y="2624271"/>
            <a:ext cx="12192000" cy="175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0650" marR="0"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</a:pP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Somos una entidad pública del Distrito Capital. Trabajamos para articular, fomentar y liderar actividades artísticas, culturales y creativas. Nuestro objetivo es transformar el centro de Bogotá y garantizar tus derechos culturales.</a:t>
            </a:r>
          </a:p>
        </p:txBody>
      </p:sp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8A4C3705-8DAA-68A5-E7BD-9E29E37B15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s-CO" b="1" dirty="0"/>
              <a:t>Quiénes somos</a:t>
            </a:r>
            <a:endParaRPr lang="es-CO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 txBox="1"/>
          <p:nvPr/>
        </p:nvSpPr>
        <p:spPr>
          <a:xfrm>
            <a:off x="1133100" y="1000126"/>
            <a:ext cx="99258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kumimoji="0" lang="es-CO" sz="5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Nuestro compromiso:</a:t>
            </a:r>
            <a:endParaRPr sz="5700" b="1" dirty="0">
              <a:solidFill>
                <a:srgbClr val="FF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1" name="Google Shape;91;p3"/>
          <p:cNvSpPr txBox="1"/>
          <p:nvPr/>
        </p:nvSpPr>
        <p:spPr>
          <a:xfrm>
            <a:off x="0" y="2487603"/>
            <a:ext cx="12192000" cy="175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20650" algn="just">
              <a:lnSpc>
                <a:spcPct val="200000"/>
              </a:lnSpc>
              <a:buClr>
                <a:schemeClr val="dk1"/>
              </a:buClr>
              <a:buSzPts val="1700"/>
              <a:defRPr sz="1700">
                <a:solidFill>
                  <a:schemeClr val="dk1"/>
                </a:solidFill>
                <a:latin typeface="Lexend"/>
                <a:ea typeface="Lexend"/>
                <a:cs typeface="Lexend"/>
              </a:defRPr>
            </a:lvl1pPr>
          </a:lstStyle>
          <a:p>
            <a:r>
              <a:rPr lang="es-MX" dirty="0">
                <a:sym typeface="Lexend Deca"/>
              </a:rPr>
              <a:t>Brindarte un trato digno, respetuoso y considerado. Facilitamos todos nuestros canales para que presentes tus peticiones, quejas, reclamos, sugerencias o denuncias. Mejoramos nuestra interacción contigo cumpliendo las normas legales vigentes.</a:t>
            </a:r>
          </a:p>
        </p:txBody>
      </p:sp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A4BEFE64-531F-E60F-7CB1-9A868529CA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s-MX" dirty="0"/>
              <a:t>Nuestro compromiso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46010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 txBox="1"/>
          <p:nvPr/>
        </p:nvSpPr>
        <p:spPr>
          <a:xfrm>
            <a:off x="942350" y="-7083"/>
            <a:ext cx="9746986" cy="2816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kumimoji="0" lang="es-MX" sz="5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Derechos de las personas ante la Fundación Gilberto Alzate Avendaño. </a:t>
            </a:r>
            <a:endParaRPr sz="5700" b="1" dirty="0">
              <a:solidFill>
                <a:srgbClr val="FF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1" y="2594786"/>
            <a:ext cx="12191999" cy="9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MX" sz="2400" b="1" dirty="0">
                <a:solidFill>
                  <a:srgbClr val="FF0000"/>
                </a:solidFill>
                <a:latin typeface="Lexend Deca"/>
                <a:ea typeface="Lexend Deca"/>
                <a:cs typeface="Lexend Deca"/>
                <a:sym typeface="Lexend Deca"/>
              </a:rPr>
              <a:t>Recuerda que ante nuestra entidad tienes derecho a:</a:t>
            </a:r>
          </a:p>
        </p:txBody>
      </p:sp>
      <p:sp>
        <p:nvSpPr>
          <p:cNvPr id="91" name="Google Shape;91;p3"/>
          <p:cNvSpPr txBox="1"/>
          <p:nvPr/>
        </p:nvSpPr>
        <p:spPr>
          <a:xfrm>
            <a:off x="0" y="3508056"/>
            <a:ext cx="12192000" cy="332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0650" lvl="0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CO" sz="1700" b="1" dirty="0">
                <a:solidFill>
                  <a:schemeClr val="dk1"/>
                </a:solidFill>
                <a:latin typeface="Lexend"/>
              </a:rPr>
              <a:t>1. Recibir un trato digno: 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Recibir un trato amable, respetuoso e incluyente. </a:t>
            </a:r>
          </a:p>
          <a:p>
            <a:pPr marL="120650" lvl="0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CO" sz="1700" b="1" dirty="0">
                <a:solidFill>
                  <a:schemeClr val="dk1"/>
                </a:solidFill>
                <a:latin typeface="Lexend"/>
              </a:rPr>
              <a:t>2. Presentar solicitudes: 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Hacer peticiones verbales o escritas a través de cualquiera de nuestros canales de atención sin necesidad de apoderado o persona que lo represente (abogado).</a:t>
            </a:r>
          </a:p>
          <a:p>
            <a:pPr marL="120650" lvl="0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CO" sz="1700" b="1" dirty="0">
                <a:solidFill>
                  <a:schemeClr val="dk1"/>
                </a:solidFill>
                <a:latin typeface="Lexend"/>
              </a:rPr>
              <a:t>3. Obtener respuestas: 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Recibir contestación oportuna, y de fondo y dentro de los plazos legales.</a:t>
            </a:r>
          </a:p>
          <a:p>
            <a:pPr marL="120650" lvl="0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CO" sz="1700" b="1" dirty="0">
                <a:solidFill>
                  <a:schemeClr val="dk1"/>
                </a:solidFill>
                <a:latin typeface="Lexend"/>
              </a:rPr>
              <a:t>4. Acceder a información: 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Acceder a archivos públicos, salvo reserva legal y solicitar copias de los mismos asumiendo el valor que se genere de acuerdo a los costos de reproducción.</a:t>
            </a:r>
          </a:p>
          <a:p>
            <a:pPr marL="120650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CO" sz="1700" b="1" dirty="0">
                <a:solidFill>
                  <a:schemeClr val="dk1"/>
                </a:solidFill>
                <a:latin typeface="Lexend"/>
              </a:rPr>
              <a:t>5. Consultar registros: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 Conocer el número de radicado para realizar seguimiento al estado de su solicitud. </a:t>
            </a:r>
          </a:p>
          <a:p>
            <a:pPr marL="120650" lvl="0">
              <a:lnSpc>
                <a:spcPct val="150000"/>
              </a:lnSpc>
              <a:buClr>
                <a:schemeClr val="dk1"/>
              </a:buClr>
              <a:buSzPts val="1700"/>
            </a:pPr>
            <a:endParaRPr lang="es-CO" sz="1700" dirty="0">
              <a:solidFill>
                <a:schemeClr val="dk1"/>
              </a:solidFill>
              <a:latin typeface="Lexend"/>
            </a:endParaRPr>
          </a:p>
        </p:txBody>
      </p:sp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E58AEC2B-9211-0D24-1CED-182378254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s-MX" b="1" dirty="0"/>
              <a:t>Derechos de las personas ante la FUGA – Parte 1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17925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 txBox="1"/>
          <p:nvPr/>
        </p:nvSpPr>
        <p:spPr>
          <a:xfrm>
            <a:off x="942350" y="-7083"/>
            <a:ext cx="9746986" cy="2816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kumimoji="0" lang="es-MX" sz="5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Derechos de las personas ante la Fundación Gilberto Alzate Avendaño. </a:t>
            </a:r>
            <a:endParaRPr sz="5700" b="1" dirty="0">
              <a:solidFill>
                <a:srgbClr val="FF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-1" y="2610129"/>
            <a:ext cx="12191999" cy="9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MX" sz="2400" b="1" dirty="0">
                <a:solidFill>
                  <a:srgbClr val="FF0000"/>
                </a:solidFill>
                <a:latin typeface="Lexend Deca"/>
                <a:ea typeface="Lexend Deca"/>
                <a:cs typeface="Lexend Deca"/>
                <a:sym typeface="Lexend Deca"/>
              </a:rPr>
              <a:t>Recuerda que ante nuestra entidad tienes derecho a:</a:t>
            </a:r>
          </a:p>
        </p:txBody>
      </p:sp>
      <p:sp>
        <p:nvSpPr>
          <p:cNvPr id="91" name="Google Shape;91;p3"/>
          <p:cNvSpPr txBox="1"/>
          <p:nvPr/>
        </p:nvSpPr>
        <p:spPr>
          <a:xfrm>
            <a:off x="-2" y="3429000"/>
            <a:ext cx="12192000" cy="332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0650" lvl="0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CO" sz="1700" b="1" dirty="0">
                <a:solidFill>
                  <a:schemeClr val="dk1"/>
                </a:solidFill>
                <a:latin typeface="Lexend"/>
              </a:rPr>
              <a:t>6. Atención preferencial: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 Recibir atención prioritaria para personas con discapacidad, niños, niñas, adolescentes, mujeres gestantes, personas mayores y demás personas en estado de indefensión o de debilidad manifiesta y definidos por la ley.</a:t>
            </a:r>
          </a:p>
          <a:p>
            <a:pPr marL="120650" lvl="0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CO" sz="1700" b="1" dirty="0">
                <a:solidFill>
                  <a:schemeClr val="dk1"/>
                </a:solidFill>
                <a:latin typeface="Lexend"/>
              </a:rPr>
              <a:t>7. Exigir calidad: 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Exigir el cumplimiento de las responsabilidades de los servidores y colaboradores de la entidad. </a:t>
            </a:r>
          </a:p>
          <a:p>
            <a:pPr marL="120650" lvl="0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CO" sz="1700" b="1" dirty="0">
                <a:solidFill>
                  <a:schemeClr val="dk1"/>
                </a:solidFill>
                <a:latin typeface="Lexend"/>
              </a:rPr>
              <a:t>8. Participar: 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Aportar pruebas en actuaciones donde tengas interés y conocer el resultado de tu gestión, así como conocer y hacer parte de los espacios de participación ciudadana, veeduría y rendición de cuentas. </a:t>
            </a:r>
          </a:p>
          <a:p>
            <a:pPr marL="120650" lvl="0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CO" sz="1700" b="1" dirty="0">
                <a:solidFill>
                  <a:schemeClr val="dk1"/>
                </a:solidFill>
                <a:latin typeface="Lexend"/>
              </a:rPr>
              <a:t>9.</a:t>
            </a:r>
            <a:r>
              <a:rPr lang="es-CO" sz="1700" dirty="0">
                <a:solidFill>
                  <a:schemeClr val="dk1"/>
                </a:solidFill>
                <a:latin typeface="Lexend"/>
              </a:rPr>
              <a:t> Cualquier otro que le reconozcan la Constitución y las leyes.</a:t>
            </a:r>
          </a:p>
        </p:txBody>
      </p:sp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E58AEC2B-9211-0D24-1CED-182378254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s-MX" b="1" dirty="0"/>
              <a:t>Derechos de las personas ante la FUGA – Parte 2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5628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 txBox="1"/>
          <p:nvPr/>
        </p:nvSpPr>
        <p:spPr>
          <a:xfrm>
            <a:off x="1044725" y="20349"/>
            <a:ext cx="9925800" cy="2816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kumimoji="0" lang="es-MX" sz="5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Deberes de las personas ante la Fundación Gilberto Alzate Avendaño</a:t>
            </a:r>
            <a:endParaRPr sz="5700" b="1" dirty="0">
              <a:solidFill>
                <a:srgbClr val="FF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6678" y="2931541"/>
            <a:ext cx="12241541" cy="9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MX" sz="2400" b="1" dirty="0">
                <a:solidFill>
                  <a:srgbClr val="FF0000"/>
                </a:solidFill>
                <a:latin typeface="Lexend Deca"/>
                <a:ea typeface="Lexend Deca"/>
                <a:cs typeface="Lexend Deca"/>
                <a:sym typeface="Lexend Deca"/>
              </a:rPr>
              <a:t>Para una mejor convivencia, te invitamos a:</a:t>
            </a:r>
          </a:p>
        </p:txBody>
      </p:sp>
      <p:sp>
        <p:nvSpPr>
          <p:cNvPr id="91" name="Google Shape;91;p3"/>
          <p:cNvSpPr txBox="1"/>
          <p:nvPr/>
        </p:nvSpPr>
        <p:spPr>
          <a:xfrm>
            <a:off x="6678" y="3926459"/>
            <a:ext cx="12191999" cy="2539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0650" lvl="1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MX" sz="1700" b="1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1. Respetar la ley: </a:t>
            </a: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Acatar la Constitución, las leyes vigentes y demás reglamentos institucionales.</a:t>
            </a:r>
          </a:p>
          <a:p>
            <a:pPr marL="120650" lvl="1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MX" sz="1700" b="1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2. Actuar con honestidad: </a:t>
            </a: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Obrar de buena fe, evitando declaraciones falsas o sin pruebas.  </a:t>
            </a:r>
          </a:p>
          <a:p>
            <a:pPr marL="120650" lvl="1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MX" sz="1700" b="1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3. Ejercer con responsabilidad: </a:t>
            </a: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Presentar solicitudes de manera respetuosa, responsable, evitando repetir aquellas que ya fueron atendidas, salvo que existan nuevos hechos o información.</a:t>
            </a:r>
          </a:p>
          <a:p>
            <a:pPr marL="120650" lvl="1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MX" sz="1700" b="1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4. Trato cordial: </a:t>
            </a: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Mantener un trato cordial y respetuoso con los servidores públicos y demás personas durante la prestación del servicio.  </a:t>
            </a:r>
          </a:p>
        </p:txBody>
      </p:sp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D4439A68-9779-A729-BD7A-845A504249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s-MX" dirty="0"/>
              <a:t>Deberes de las personas ante la FUGA – Parte 1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13520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 txBox="1"/>
          <p:nvPr/>
        </p:nvSpPr>
        <p:spPr>
          <a:xfrm>
            <a:off x="1044725" y="20349"/>
            <a:ext cx="9925800" cy="2816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kumimoji="0" lang="es-MX" sz="5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Deberes de las personas ante la Fundación Gilberto Alzate Avendaño</a:t>
            </a:r>
            <a:endParaRPr sz="5700" b="1" dirty="0">
              <a:solidFill>
                <a:srgbClr val="FF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6678" y="2931541"/>
            <a:ext cx="12241541" cy="9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MX" sz="2400" b="1" dirty="0">
                <a:solidFill>
                  <a:srgbClr val="FF0000"/>
                </a:solidFill>
                <a:latin typeface="Lexend Deca"/>
                <a:ea typeface="Lexend Deca"/>
                <a:cs typeface="Lexend Deca"/>
                <a:sym typeface="Lexend Deca"/>
              </a:rPr>
              <a:t>Para una mejor convivencia, te invitamos a:</a:t>
            </a:r>
          </a:p>
        </p:txBody>
      </p:sp>
      <p:sp>
        <p:nvSpPr>
          <p:cNvPr id="91" name="Google Shape;91;p3"/>
          <p:cNvSpPr txBox="1"/>
          <p:nvPr/>
        </p:nvSpPr>
        <p:spPr>
          <a:xfrm>
            <a:off x="6678" y="3926459"/>
            <a:ext cx="12191999" cy="2931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0650" lvl="1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MX" sz="1700" b="1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5. Cuidar el entorno: </a:t>
            </a: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Preservar y hacer uso adecuado de las instalaciones, escenarios y bienes de la entidad.</a:t>
            </a:r>
          </a:p>
          <a:p>
            <a:pPr marL="120650" lvl="1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MX" sz="1700" b="1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6. Seguir instrucciones: </a:t>
            </a: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Atender las indicaciones y recomendaciones que se den durante el desarrollo de los eventos y/o actividades culturales.</a:t>
            </a:r>
          </a:p>
          <a:p>
            <a:pPr marL="120650" lvl="1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MX" sz="1700" b="1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7. Reportar riesgos: </a:t>
            </a: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Informar al personal de seguridad sobre situaciones de riesgo o peligro.</a:t>
            </a:r>
          </a:p>
          <a:p>
            <a:pPr marL="120650" lvl="1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MX" sz="1700" b="1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Nota: </a:t>
            </a:r>
            <a:r>
              <a:rPr lang="es-MX" sz="1700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El incumplimiento de estos deberes no anula tu derecho a reclamar, pero podría generar sanciones legales.</a:t>
            </a:r>
          </a:p>
          <a:p>
            <a:pPr marL="120650" lvl="1">
              <a:lnSpc>
                <a:spcPct val="150000"/>
              </a:lnSpc>
              <a:buClr>
                <a:schemeClr val="dk1"/>
              </a:buClr>
              <a:buSzPts val="1700"/>
            </a:pPr>
            <a:endParaRPr lang="es-MX" sz="1700" b="0" i="0" u="none" strike="noStrike" cap="none" dirty="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D4439A68-9779-A729-BD7A-845A504249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s-MX" dirty="0"/>
              <a:t>Deberes de las personas ante la FUGA – Parte 2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91735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 txBox="1"/>
          <p:nvPr/>
        </p:nvSpPr>
        <p:spPr>
          <a:xfrm>
            <a:off x="1044725" y="-7083"/>
            <a:ext cx="99258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kumimoji="0" lang="es-CO" sz="57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Canales</a:t>
            </a:r>
            <a:endParaRPr sz="5700" b="1" dirty="0">
              <a:solidFill>
                <a:srgbClr val="FF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1" name="Google Shape;91;p3"/>
          <p:cNvSpPr txBox="1"/>
          <p:nvPr/>
        </p:nvSpPr>
        <p:spPr>
          <a:xfrm>
            <a:off x="2" y="1054917"/>
            <a:ext cx="11147274" cy="136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0650" lvl="0">
              <a:lnSpc>
                <a:spcPct val="150000"/>
              </a:lnSpc>
              <a:buClr>
                <a:schemeClr val="dk1"/>
              </a:buClr>
              <a:buSzPts val="1700"/>
            </a:pP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La Fundación Gilberto Alzate Avendaño cuenta con personas capacitadas y dispuestas a brindarle un servicio que cumpla con sus expectativas frente a los servicios y trámites en la entidad, para lo cual pone a disposición de la ciudadanía </a:t>
            </a:r>
            <a:r>
              <a:rPr lang="es-MX" sz="1700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los siguientes medios para </a:t>
            </a: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el ejercicio y garantía de sus derechos:</a:t>
            </a:r>
            <a:endParaRPr lang="es-CO" sz="1700" b="0" i="0" u="none" strike="noStrike" cap="none" dirty="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0" y="2295869"/>
            <a:ext cx="10685400" cy="9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CO" sz="2400" b="1" dirty="0">
                <a:solidFill>
                  <a:srgbClr val="FF0000"/>
                </a:solidFill>
                <a:latin typeface="Lexend Deca"/>
                <a:ea typeface="Lexend Deca"/>
                <a:cs typeface="Lexend Deca"/>
                <a:sym typeface="Lexend Deca"/>
              </a:rPr>
              <a:t>Atención presencial: </a:t>
            </a:r>
          </a:p>
        </p:txBody>
      </p:sp>
      <p:sp>
        <p:nvSpPr>
          <p:cNvPr id="2" name="Google Shape;91;p3">
            <a:extLst>
              <a:ext uri="{FF2B5EF4-FFF2-40B4-BE49-F238E27FC236}">
                <a16:creationId xmlns:a16="http://schemas.microsoft.com/office/drawing/2014/main" id="{23D5B344-3877-E4DE-5A31-CDF6D5B0945D}"/>
              </a:ext>
            </a:extLst>
          </p:cNvPr>
          <p:cNvSpPr txBox="1"/>
          <p:nvPr/>
        </p:nvSpPr>
        <p:spPr>
          <a:xfrm>
            <a:off x="-88375" y="2958428"/>
            <a:ext cx="12192000" cy="175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0650"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</a:pP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En la Oficina de Atención a la Ciudadanía y radicación ubicada en la Calle 10 # 2 - 54 Bogotá, D.C. Horario: 8:00 a.m. a 5:30 p.m.</a:t>
            </a:r>
          </a:p>
          <a:p>
            <a:pPr marL="120650"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</a:pP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Contamos con dos buzones de sugerencias, ubicados en las siguientes sedes:</a:t>
            </a:r>
          </a:p>
          <a:p>
            <a:pPr marL="120650"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</a:pP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Sede Casa Amarilla Calle 10 # 2 - 54 y sede Principal Calle 10 # 3 – 16 Bogotá, D.C.</a:t>
            </a:r>
          </a:p>
        </p:txBody>
      </p:sp>
      <p:sp>
        <p:nvSpPr>
          <p:cNvPr id="4" name="Google Shape;90;p3">
            <a:extLst>
              <a:ext uri="{FF2B5EF4-FFF2-40B4-BE49-F238E27FC236}">
                <a16:creationId xmlns:a16="http://schemas.microsoft.com/office/drawing/2014/main" id="{EBB6FF15-1320-A6FC-B2F1-F2B4A2412751}"/>
              </a:ext>
            </a:extLst>
          </p:cNvPr>
          <p:cNvSpPr txBox="1"/>
          <p:nvPr/>
        </p:nvSpPr>
        <p:spPr>
          <a:xfrm>
            <a:off x="0" y="4320309"/>
            <a:ext cx="10685400" cy="9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s-CO" sz="2400" b="1" dirty="0">
                <a:solidFill>
                  <a:srgbClr val="FF0000"/>
                </a:solidFill>
                <a:latin typeface="Lexend Deca"/>
                <a:ea typeface="Lexend Deca"/>
                <a:cs typeface="Lexend Deca"/>
                <a:sym typeface="Lexend Deca"/>
              </a:rPr>
              <a:t>Atención telefónica: </a:t>
            </a:r>
          </a:p>
        </p:txBody>
      </p:sp>
      <p:sp>
        <p:nvSpPr>
          <p:cNvPr id="3" name="Google Shape;91;p3">
            <a:extLst>
              <a:ext uri="{FF2B5EF4-FFF2-40B4-BE49-F238E27FC236}">
                <a16:creationId xmlns:a16="http://schemas.microsoft.com/office/drawing/2014/main" id="{5F40D0C3-F43A-11A9-C185-61B7E612173B}"/>
              </a:ext>
            </a:extLst>
          </p:cNvPr>
          <p:cNvSpPr txBox="1"/>
          <p:nvPr/>
        </p:nvSpPr>
        <p:spPr>
          <a:xfrm>
            <a:off x="0" y="5258109"/>
            <a:ext cx="12192000" cy="136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6355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+mj-lt"/>
              <a:buAutoNum type="arabicPeriod"/>
            </a:pP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Llamando al PBX 432 04 10 Extensión. 104 en Bogotá. Horario: 8:00 a.m. a 5:30 p.m.</a:t>
            </a:r>
          </a:p>
          <a:p>
            <a:pPr marL="46355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+mj-lt"/>
              <a:buAutoNum type="arabicPeriod"/>
            </a:pP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Línea Distrital 195: atención 24 horas.</a:t>
            </a:r>
          </a:p>
          <a:p>
            <a:pPr marL="463550" marR="0" lvl="0" indent="-3429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+mj-lt"/>
              <a:buAutoNum type="arabicPeriod"/>
            </a:pPr>
            <a:r>
              <a:rPr lang="es-MX" sz="1700" b="0" i="0" u="none" strike="noStrike" cap="none" dirty="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WhatsApp para atención y solicitar citas: 3227306238. Horario: 8:00 a.m. a 5:30 p.m.</a:t>
            </a:r>
            <a:endParaRPr lang="es-CO" sz="1700" b="0" i="0" u="none" strike="noStrike" cap="none" dirty="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5" name="Título 4" hidden="1">
            <a:extLst>
              <a:ext uri="{FF2B5EF4-FFF2-40B4-BE49-F238E27FC236}">
                <a16:creationId xmlns:a16="http://schemas.microsoft.com/office/drawing/2014/main" id="{4FA5F9ED-0175-9B67-252D-46F44A5EC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387600"/>
            <a:ext cx="9144000" cy="2387600"/>
          </a:xfrm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s-MX" dirty="0"/>
              <a:t>Canales de atención de la FUGA – Parte 1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88602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958</Words>
  <Application>Microsoft Office PowerPoint</Application>
  <PresentationFormat>Panorámica</PresentationFormat>
  <Paragraphs>66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Lexend</vt:lpstr>
      <vt:lpstr>Arial</vt:lpstr>
      <vt:lpstr>Lexend Deca</vt:lpstr>
      <vt:lpstr>Oswald</vt:lpstr>
      <vt:lpstr>Calibri</vt:lpstr>
      <vt:lpstr>Office Theme</vt:lpstr>
      <vt:lpstr>Fecha del documento</vt:lpstr>
      <vt:lpstr>Carta de Trato Digno y presentación de la entidad</vt:lpstr>
      <vt:lpstr>Quiénes somos</vt:lpstr>
      <vt:lpstr>Nuestro compromiso</vt:lpstr>
      <vt:lpstr>Derechos de las personas ante la FUGA – Parte 1</vt:lpstr>
      <vt:lpstr>Derechos de las personas ante la FUGA – Parte 2</vt:lpstr>
      <vt:lpstr>Deberes de las personas ante la FUGA – Parte 1</vt:lpstr>
      <vt:lpstr>Deberes de las personas ante la FUGA – Parte 2</vt:lpstr>
      <vt:lpstr>Canales de atención de la FUGA – Parte 1</vt:lpstr>
      <vt:lpstr>Canales de atención de la FUGA – Parte 2</vt:lpstr>
      <vt:lpstr>Cierre de la presentación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NLOZANO</dc:creator>
  <cp:lastModifiedBy>NLOZANO</cp:lastModifiedBy>
  <cp:revision>11</cp:revision>
  <dcterms:modified xsi:type="dcterms:W3CDTF">2026-09-02T20:55:05Z</dcterms:modified>
</cp:coreProperties>
</file>